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IBM Plex Sans"/>
      <p:regular r:id="rId29"/>
      <p:bold r:id="rId30"/>
      <p:italic r:id="rId31"/>
      <p:boldItalic r:id="rId32"/>
    </p:embeddedFont>
    <p:embeddedFont>
      <p:font typeface="Sora SemiBold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IBM Plex Sans Medium"/>
      <p:regular r:id="rId39"/>
      <p:bold r:id="rId40"/>
      <p:italic r:id="rId41"/>
      <p:boldItalic r:id="rId42"/>
    </p:embeddedFont>
    <p:embeddedFont>
      <p:font typeface="Sora Light"/>
      <p:regular r:id="rId43"/>
      <p:bold r:id="rId44"/>
    </p:embeddedFont>
    <p:embeddedFont>
      <p:font typeface="Sora ExtraLight"/>
      <p:regular r:id="rId45"/>
      <p:bold r:id="rId46"/>
    </p:embeddedFont>
    <p:embeddedFont>
      <p:font typeface="Sora"/>
      <p:regular r:id="rId47"/>
      <p:bold r:id="rId48"/>
    </p:embeddedFont>
    <p:embeddedFont>
      <p:font typeface="Sora Medium"/>
      <p:regular r:id="rId49"/>
      <p:bold r:id="rId50"/>
    </p:embeddedFont>
    <p:embeddedFont>
      <p:font typeface="IBM Plex Sans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3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Medium-bold.fntdata"/><Relationship Id="rId42" Type="http://schemas.openxmlformats.org/officeDocument/2006/relationships/font" Target="fonts/IBMPlexSansMedium-boldItalic.fntdata"/><Relationship Id="rId41" Type="http://schemas.openxmlformats.org/officeDocument/2006/relationships/font" Target="fonts/IBMPlexSansMedium-italic.fntdata"/><Relationship Id="rId44" Type="http://schemas.openxmlformats.org/officeDocument/2006/relationships/font" Target="fonts/SoraLight-bold.fntdata"/><Relationship Id="rId43" Type="http://schemas.openxmlformats.org/officeDocument/2006/relationships/font" Target="fonts/SoraLight-regular.fntdata"/><Relationship Id="rId46" Type="http://schemas.openxmlformats.org/officeDocument/2006/relationships/font" Target="fonts/SoraExtraLight-bold.fntdata"/><Relationship Id="rId45" Type="http://schemas.openxmlformats.org/officeDocument/2006/relationships/font" Target="fonts/SoraExtr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ra-bold.fntdata"/><Relationship Id="rId47" Type="http://schemas.openxmlformats.org/officeDocument/2006/relationships/font" Target="fonts/Sora-regular.fntdata"/><Relationship Id="rId49" Type="http://schemas.openxmlformats.org/officeDocument/2006/relationships/font" Target="fonts/Sora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italic.fntdata"/><Relationship Id="rId30" Type="http://schemas.openxmlformats.org/officeDocument/2006/relationships/font" Target="fonts/IBMPlexSans-bold.fntdata"/><Relationship Id="rId33" Type="http://schemas.openxmlformats.org/officeDocument/2006/relationships/font" Target="fonts/SoraSemiBold-regular.fntdata"/><Relationship Id="rId32" Type="http://schemas.openxmlformats.org/officeDocument/2006/relationships/font" Target="fonts/IBMPlexSans-boldItalic.fntdata"/><Relationship Id="rId35" Type="http://schemas.openxmlformats.org/officeDocument/2006/relationships/font" Target="fonts/Roboto-regular.fntdata"/><Relationship Id="rId34" Type="http://schemas.openxmlformats.org/officeDocument/2006/relationships/font" Target="fonts/SoraSemiBold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IBMPlexSansMedium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IBMPlexSans-regular.fntdata"/><Relationship Id="rId51" Type="http://schemas.openxmlformats.org/officeDocument/2006/relationships/font" Target="fonts/IBMPlexSansSemiBold-regular.fntdata"/><Relationship Id="rId50" Type="http://schemas.openxmlformats.org/officeDocument/2006/relationships/font" Target="fonts/SoraMedium-bold.fntdata"/><Relationship Id="rId53" Type="http://schemas.openxmlformats.org/officeDocument/2006/relationships/font" Target="fonts/IBMPlexSansSemiBold-italic.fntdata"/><Relationship Id="rId52" Type="http://schemas.openxmlformats.org/officeDocument/2006/relationships/font" Target="fonts/IBMPlexSans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IBMPlexSans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6ac1ecc4d0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6ac1ecc4d0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6ac1ecc4d0_0_4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6ac1ecc4d0_0_4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6ac1ecc4d0_0_4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6ac1ecc4d0_0_4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6ac1ecc4d0_0_4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6ac1ecc4d0_0_4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6ac1ecc4d0_0_4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6ac1ecc4d0_0_4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6ac1ecc4d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6ac1ecc4d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6ac1ecc4d0_0_4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6ac1ecc4d0_0_4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6ac1ecc4d0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36ac1ecc4d0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6ac1ecc4d0_0_5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6ac1ecc4d0_0_5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6ac1ecc4d0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6ac1ecc4d0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6adb310f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6adb310f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6ac1ecc4d0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6ac1ecc4d0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6adb310f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6adb310f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6adb310f9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6adb310f9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6adb310f9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6adb310f9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6ac1ecc4d0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6ac1ecc4d0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6ac1ecc4d0_0_3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36ac1ecc4d0_0_3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ac1ecc4d0_0_3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6ac1ecc4d0_0_3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6ac1ecc4d0_0_3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6ac1ecc4d0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ac1ecc4d0_0_3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ac1ecc4d0_0_3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6ac1ecc4d0_0_3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6ac1ecc4d0_0_3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6ac1ecc4d0_0_4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36ac1ecc4d0_0_4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7.gif"/><Relationship Id="rId5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akazazovic1@etf.unsa.ba" TargetMode="External"/><Relationship Id="rId4" Type="http://schemas.openxmlformats.org/officeDocument/2006/relationships/hyperlink" Target="mailto:dmujkic1@etf.unsa.ba" TargetMode="External"/><Relationship Id="rId5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kaggle.com/c/learn-ai-bbc/data" TargetMode="External"/><Relationship Id="rId4" Type="http://schemas.openxmlformats.org/officeDocument/2006/relationships/hyperlink" Target="http://journals.plos.org/plosone/article?id=10.1371/journal.pone.0220976" TargetMode="External"/><Relationship Id="rId5" Type="http://schemas.openxmlformats.org/officeDocument/2006/relationships/hyperlink" Target="http://www.jait.us/uploadfile/2021/1029/20211029035100618.pdf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idx="2" type="subTitle"/>
          </p:nvPr>
        </p:nvSpPr>
        <p:spPr>
          <a:xfrm>
            <a:off x="138475" y="228600"/>
            <a:ext cx="2924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Elektrotehnički fakultet Sarajevo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2025</a:t>
            </a:r>
            <a:r>
              <a:rPr lang="en">
                <a:latin typeface="Sora"/>
                <a:ea typeface="Sora"/>
                <a:cs typeface="Sora"/>
                <a:sym typeface="Sora"/>
              </a:rPr>
              <a:t>/Juni 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4" name="Google Shape;934;p63"/>
          <p:cNvSpPr txBox="1"/>
          <p:nvPr>
            <p:ph type="title"/>
          </p:nvPr>
        </p:nvSpPr>
        <p:spPr>
          <a:xfrm>
            <a:off x="74600" y="2891050"/>
            <a:ext cx="68109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Klasifikacija Novinskih Članaka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5" name="Google Shape;935;p6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Predmet: Vještačka Inteligencija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Odgovorni nastavnik: Vanr. prof. </a:t>
            </a:r>
            <a:r>
              <a:rPr lang="en">
                <a:latin typeface="Sora"/>
                <a:ea typeface="Sora"/>
                <a:cs typeface="Sora"/>
                <a:sym typeface="Sora"/>
              </a:rPr>
              <a:t>d</a:t>
            </a:r>
            <a:r>
              <a:rPr lang="en">
                <a:latin typeface="Sora"/>
                <a:ea typeface="Sora"/>
                <a:cs typeface="Sora"/>
                <a:sym typeface="Sora"/>
              </a:rPr>
              <a:t>r. Amila Akagić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Tim: Amina Kazazović i Daris Mujkić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7033">
            <a:off x="6262769" y="3164468"/>
            <a:ext cx="1697612" cy="169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2"/>
          <p:cNvSpPr txBox="1"/>
          <p:nvPr>
            <p:ph idx="3" type="title"/>
          </p:nvPr>
        </p:nvSpPr>
        <p:spPr>
          <a:xfrm>
            <a:off x="115025" y="502775"/>
            <a:ext cx="4246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Poboljšanja</a:t>
            </a:r>
            <a:endParaRPr sz="3300"/>
          </a:p>
        </p:txBody>
      </p:sp>
      <p:sp>
        <p:nvSpPr>
          <p:cNvPr id="1098" name="Google Shape;1098;p72"/>
          <p:cNvSpPr txBox="1"/>
          <p:nvPr>
            <p:ph type="title"/>
          </p:nvPr>
        </p:nvSpPr>
        <p:spPr>
          <a:xfrm>
            <a:off x="38100" y="93150"/>
            <a:ext cx="26175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099" name="Google Shape;1099;p72"/>
          <p:cNvSpPr/>
          <p:nvPr/>
        </p:nvSpPr>
        <p:spPr>
          <a:xfrm rot="-5400000">
            <a:off x="1513350" y="131925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0" name="Google Shape;1100;p72"/>
          <p:cNvSpPr txBox="1"/>
          <p:nvPr>
            <p:ph type="title"/>
          </p:nvPr>
        </p:nvSpPr>
        <p:spPr>
          <a:xfrm>
            <a:off x="359400" y="1440525"/>
            <a:ext cx="29211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Neuravnoteženost klasa: </a:t>
            </a:r>
            <a:r>
              <a:rPr lang="en" sz="1400">
                <a:solidFill>
                  <a:srgbClr val="38761D"/>
                </a:solidFill>
              </a:rPr>
              <a:t>varijacija u broju članaka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101" name="Google Shape;1101;p72"/>
          <p:cNvSpPr txBox="1"/>
          <p:nvPr>
            <p:ph type="title"/>
          </p:nvPr>
        </p:nvSpPr>
        <p:spPr>
          <a:xfrm>
            <a:off x="228600" y="2347800"/>
            <a:ext cx="32964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Fiksna arhitektura</a:t>
            </a:r>
            <a:r>
              <a:rPr b="1" lang="en" sz="1400">
                <a:solidFill>
                  <a:srgbClr val="38761D"/>
                </a:solidFill>
              </a:rPr>
              <a:t>: </a:t>
            </a:r>
            <a:r>
              <a:rPr lang="en" sz="1400">
                <a:solidFill>
                  <a:srgbClr val="38761D"/>
                </a:solidFill>
              </a:rPr>
              <a:t> neoptimalna za različite datasete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102" name="Google Shape;1102;p72"/>
          <p:cNvSpPr/>
          <p:nvPr/>
        </p:nvSpPr>
        <p:spPr>
          <a:xfrm rot="-5400000">
            <a:off x="1513350" y="1017325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3" name="Google Shape;1103;p72"/>
          <p:cNvSpPr/>
          <p:nvPr/>
        </p:nvSpPr>
        <p:spPr>
          <a:xfrm rot="-5400000">
            <a:off x="5967775" y="131925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04" name="Google Shape;1104;p72"/>
          <p:cNvSpPr txBox="1"/>
          <p:nvPr>
            <p:ph type="title"/>
          </p:nvPr>
        </p:nvSpPr>
        <p:spPr>
          <a:xfrm>
            <a:off x="4683025" y="1440525"/>
            <a:ext cx="31827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Keras Tuner</a:t>
            </a:r>
            <a:r>
              <a:rPr b="1" lang="en" sz="1400">
                <a:solidFill>
                  <a:srgbClr val="38761D"/>
                </a:solidFill>
              </a:rPr>
              <a:t>: </a:t>
            </a:r>
            <a:r>
              <a:rPr lang="en" sz="1400">
                <a:solidFill>
                  <a:srgbClr val="38761D"/>
                </a:solidFill>
              </a:rPr>
              <a:t>automatska optimizacija hiperparametara</a:t>
            </a:r>
            <a:r>
              <a:rPr lang="en" sz="1400">
                <a:solidFill>
                  <a:srgbClr val="38761D"/>
                </a:solidFill>
              </a:rPr>
              <a:t> </a:t>
            </a:r>
            <a:endParaRPr sz="1400">
              <a:solidFill>
                <a:srgbClr val="38761D"/>
              </a:solidFill>
            </a:endParaRPr>
          </a:p>
        </p:txBody>
      </p:sp>
      <p:pic>
        <p:nvPicPr>
          <p:cNvPr id="1105" name="Google Shape;1105;p72" title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14426" y="1833311"/>
            <a:ext cx="534649" cy="6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type="title"/>
          </p:nvPr>
        </p:nvSpPr>
        <p:spPr>
          <a:xfrm>
            <a:off x="4552225" y="2347800"/>
            <a:ext cx="37740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Ponderiranje ili resampling: </a:t>
            </a:r>
            <a:r>
              <a:rPr lang="en" sz="1400">
                <a:solidFill>
                  <a:srgbClr val="38761D"/>
                </a:solidFill>
              </a:rPr>
              <a:t>veća ili manja važnost manjinskim klasama</a:t>
            </a:r>
            <a:r>
              <a:rPr lang="en" sz="1400">
                <a:solidFill>
                  <a:srgbClr val="38761D"/>
                </a:solidFill>
              </a:rPr>
              <a:t> 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107" name="Google Shape;1107;p72"/>
          <p:cNvSpPr/>
          <p:nvPr/>
        </p:nvSpPr>
        <p:spPr>
          <a:xfrm rot="-5400000">
            <a:off x="6033450" y="933300"/>
            <a:ext cx="613200" cy="3442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08" name="Google Shape;1108;p72" title="kerastun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147" y="158574"/>
            <a:ext cx="851575" cy="98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24" y="3211325"/>
            <a:ext cx="4130945" cy="1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3"/>
          <p:cNvSpPr txBox="1"/>
          <p:nvPr>
            <p:ph idx="2" type="title"/>
          </p:nvPr>
        </p:nvSpPr>
        <p:spPr>
          <a:xfrm>
            <a:off x="38100" y="93150"/>
            <a:ext cx="2606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115" name="Google Shape;1115;p73"/>
          <p:cNvSpPr txBox="1"/>
          <p:nvPr>
            <p:ph type="title"/>
          </p:nvPr>
        </p:nvSpPr>
        <p:spPr>
          <a:xfrm>
            <a:off x="115025" y="502775"/>
            <a:ext cx="81408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Word2vec CNN for classification of news and tweets</a:t>
            </a:r>
            <a:r>
              <a:rPr lang="en" sz="3200"/>
              <a:t> - Jang, Kim, Jong</a:t>
            </a:r>
            <a:endParaRPr sz="3200"/>
          </a:p>
        </p:txBody>
      </p:sp>
      <p:sp>
        <p:nvSpPr>
          <p:cNvPr id="1116" name="Google Shape;1116;p73"/>
          <p:cNvSpPr txBox="1"/>
          <p:nvPr>
            <p:ph idx="5" type="title"/>
          </p:nvPr>
        </p:nvSpPr>
        <p:spPr>
          <a:xfrm>
            <a:off x="6469225" y="1120200"/>
            <a:ext cx="26064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Dataset:</a:t>
            </a:r>
            <a:r>
              <a:rPr lang="en">
                <a:solidFill>
                  <a:srgbClr val="38761D"/>
                </a:solidFill>
              </a:rPr>
              <a:t> Novinskih članci i tvitovi na relevantne i irelevantne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17" name="Google Shape;1117;p73"/>
          <p:cNvSpPr/>
          <p:nvPr/>
        </p:nvSpPr>
        <p:spPr>
          <a:xfrm rot="-5400000">
            <a:off x="7421125" y="73500"/>
            <a:ext cx="613200" cy="2695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118" name="Google Shape;1118;p73"/>
          <p:cNvGrpSpPr/>
          <p:nvPr/>
        </p:nvGrpSpPr>
        <p:grpSpPr>
          <a:xfrm>
            <a:off x="4342642" y="1895407"/>
            <a:ext cx="2564587" cy="2023575"/>
            <a:chOff x="5632317" y="1189775"/>
            <a:chExt cx="3416716" cy="2968860"/>
          </a:xfrm>
        </p:grpSpPr>
        <p:sp>
          <p:nvSpPr>
            <p:cNvPr id="1119" name="Google Shape;1119;p73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Primjena modela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20" name="Google Shape;1120;p73"/>
            <p:cNvSpPr txBox="1"/>
            <p:nvPr/>
          </p:nvSpPr>
          <p:spPr>
            <a:xfrm>
              <a:off x="5875333" y="2057135"/>
              <a:ext cx="3173700" cy="21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 CNN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Testiranje sa različitim Word Embedding modelima, brojem epoha i brojem uzoraka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1" name="Google Shape;1121;p73"/>
          <p:cNvGrpSpPr/>
          <p:nvPr/>
        </p:nvGrpSpPr>
        <p:grpSpPr>
          <a:xfrm>
            <a:off x="115025" y="1895554"/>
            <a:ext cx="2662303" cy="3132733"/>
            <a:chOff x="0" y="1189989"/>
            <a:chExt cx="3546900" cy="4596146"/>
          </a:xfrm>
        </p:grpSpPr>
        <p:sp>
          <p:nvSpPr>
            <p:cNvPr id="1122" name="Google Shape;1122;p7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Pretprocesiranje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23" name="Google Shape;1123;p73"/>
            <p:cNvSpPr txBox="1"/>
            <p:nvPr/>
          </p:nvSpPr>
          <p:spPr>
            <a:xfrm>
              <a:off x="0" y="2057135"/>
              <a:ext cx="3075900" cy="3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Uklanjanje URL i HTML tagova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Sift4 algoritam za ekstrakciju jedinstvenih članaka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Dijeljenje teksta na riječi sa Open Korean Text Processor Java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4" name="Google Shape;1124;p73"/>
          <p:cNvGrpSpPr/>
          <p:nvPr/>
        </p:nvGrpSpPr>
        <p:grpSpPr>
          <a:xfrm>
            <a:off x="2324945" y="1895407"/>
            <a:ext cx="2481258" cy="2023575"/>
            <a:chOff x="2944204" y="1189775"/>
            <a:chExt cx="3305700" cy="2968860"/>
          </a:xfrm>
        </p:grpSpPr>
        <p:sp>
          <p:nvSpPr>
            <p:cNvPr id="1125" name="Google Shape;1125;p73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Word Embedding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126" name="Google Shape;1126;p73"/>
            <p:cNvSpPr txBox="1"/>
            <p:nvPr/>
          </p:nvSpPr>
          <p:spPr>
            <a:xfrm>
              <a:off x="3152778" y="2057135"/>
              <a:ext cx="2847600" cy="21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Mapiranje riječi iz rječnika u vektore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 Word2vec model sa 2 algoritma: CBOW i Skip-gram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Kreirana 4 modela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27" name="Google Shape;1127;p73" title="kon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275" y="3337800"/>
            <a:ext cx="1435900" cy="14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 txBox="1"/>
          <p:nvPr>
            <p:ph type="title"/>
          </p:nvPr>
        </p:nvSpPr>
        <p:spPr>
          <a:xfrm>
            <a:off x="115025" y="502775"/>
            <a:ext cx="58290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Postignuti rezultati</a:t>
            </a:r>
            <a:endParaRPr sz="3300"/>
          </a:p>
        </p:txBody>
      </p:sp>
      <p:sp>
        <p:nvSpPr>
          <p:cNvPr id="1133" name="Google Shape;1133;p74"/>
          <p:cNvSpPr txBox="1"/>
          <p:nvPr>
            <p:ph idx="2" type="title"/>
          </p:nvPr>
        </p:nvSpPr>
        <p:spPr>
          <a:xfrm>
            <a:off x="38100" y="93150"/>
            <a:ext cx="2715300" cy="541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134" name="Google Shape;1134;p74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4"/>
          <p:cNvSpPr txBox="1"/>
          <p:nvPr>
            <p:ph idx="5" type="title"/>
          </p:nvPr>
        </p:nvSpPr>
        <p:spPr>
          <a:xfrm>
            <a:off x="392100" y="3633125"/>
            <a:ext cx="38754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Rezultati CNN modela sa različito generisanim vektorima riječi: CBOW, Skip-gram i nasumično inicijalizirani vektor</a:t>
            </a:r>
            <a:endParaRPr b="1" sz="1400">
              <a:solidFill>
                <a:srgbClr val="38761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6" name="Google Shape;1136;p74"/>
          <p:cNvSpPr txBox="1"/>
          <p:nvPr>
            <p:ph idx="5" type="title"/>
          </p:nvPr>
        </p:nvSpPr>
        <p:spPr>
          <a:xfrm>
            <a:off x="4931713" y="3633113"/>
            <a:ext cx="3742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Najbolji rezultat: CNN model sa CBOW generisanim vektorom riječi</a:t>
            </a:r>
            <a:endParaRPr sz="1400">
              <a:solidFill>
                <a:srgbClr val="38761D"/>
              </a:solidFill>
            </a:endParaRPr>
          </a:p>
        </p:txBody>
      </p:sp>
      <p:pic>
        <p:nvPicPr>
          <p:cNvPr id="1137" name="Google Shape;11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4" y="1521605"/>
            <a:ext cx="4323651" cy="20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913" y="1731514"/>
            <a:ext cx="4181776" cy="16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5"/>
          <p:cNvSpPr txBox="1"/>
          <p:nvPr>
            <p:ph type="title"/>
          </p:nvPr>
        </p:nvSpPr>
        <p:spPr>
          <a:xfrm>
            <a:off x="38100" y="93150"/>
            <a:ext cx="2617500" cy="422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/>
          </a:p>
        </p:txBody>
      </p:sp>
      <p:sp>
        <p:nvSpPr>
          <p:cNvPr id="1144" name="Google Shape;1144;p75"/>
          <p:cNvSpPr txBox="1"/>
          <p:nvPr>
            <p:ph idx="3" type="title"/>
          </p:nvPr>
        </p:nvSpPr>
        <p:spPr>
          <a:xfrm>
            <a:off x="115025" y="471075"/>
            <a:ext cx="39417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Poboljšanja</a:t>
            </a:r>
            <a:endParaRPr sz="3400"/>
          </a:p>
        </p:txBody>
      </p:sp>
      <p:sp>
        <p:nvSpPr>
          <p:cNvPr id="1145" name="Google Shape;1145;p75"/>
          <p:cNvSpPr/>
          <p:nvPr/>
        </p:nvSpPr>
        <p:spPr>
          <a:xfrm rot="-5400000">
            <a:off x="1605300" y="737325"/>
            <a:ext cx="613200" cy="3182700"/>
          </a:xfrm>
          <a:prstGeom prst="roundRect">
            <a:avLst>
              <a:gd fmla="val 50000" name="adj"/>
            </a:avLst>
          </a:prstGeom>
          <a:solidFill>
            <a:srgbClr val="E9D052">
              <a:alpha val="72780"/>
            </a:srgbClr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6" name="Google Shape;1146;p75"/>
          <p:cNvSpPr txBox="1"/>
          <p:nvPr>
            <p:ph idx="4294967295" type="title"/>
          </p:nvPr>
        </p:nvSpPr>
        <p:spPr>
          <a:xfrm>
            <a:off x="320550" y="2045925"/>
            <a:ext cx="3182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Word2vec model sa CBOW i Skip-gram algoritmom</a:t>
            </a:r>
            <a:endParaRPr sz="1400"/>
          </a:p>
        </p:txBody>
      </p:sp>
      <p:sp>
        <p:nvSpPr>
          <p:cNvPr id="1147" name="Google Shape;1147;p75"/>
          <p:cNvSpPr/>
          <p:nvPr/>
        </p:nvSpPr>
        <p:spPr>
          <a:xfrm rot="-5400000">
            <a:off x="6007625" y="292750"/>
            <a:ext cx="943500" cy="3182700"/>
          </a:xfrm>
          <a:prstGeom prst="roundRect">
            <a:avLst>
              <a:gd fmla="val 50000" name="adj"/>
            </a:avLst>
          </a:prstGeom>
          <a:solidFill>
            <a:srgbClr val="E9D052">
              <a:alpha val="72780"/>
            </a:srgbClr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8" name="Google Shape;1148;p75"/>
          <p:cNvSpPr txBox="1"/>
          <p:nvPr>
            <p:ph idx="4294967295" type="title"/>
          </p:nvPr>
        </p:nvSpPr>
        <p:spPr>
          <a:xfrm>
            <a:off x="4996800" y="1513000"/>
            <a:ext cx="31827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GloVe ili FastText model: </a:t>
            </a:r>
            <a:r>
              <a:rPr lang="en" sz="1400"/>
              <a:t>globalna statistika, vektori za n-grame i nepoznate riječi</a:t>
            </a:r>
            <a:endParaRPr sz="1400"/>
          </a:p>
        </p:txBody>
      </p:sp>
      <p:pic>
        <p:nvPicPr>
          <p:cNvPr id="1149" name="Google Shape;1149;p75" title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928301" y="1999261"/>
            <a:ext cx="534649" cy="6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5"/>
          <p:cNvSpPr/>
          <p:nvPr/>
        </p:nvSpPr>
        <p:spPr>
          <a:xfrm rot="-5400000">
            <a:off x="6172775" y="1439850"/>
            <a:ext cx="613200" cy="3182700"/>
          </a:xfrm>
          <a:prstGeom prst="roundRect">
            <a:avLst>
              <a:gd fmla="val 50000" name="adj"/>
            </a:avLst>
          </a:prstGeom>
          <a:solidFill>
            <a:srgbClr val="E9D052">
              <a:alpha val="72780"/>
            </a:srgbClr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1" name="Google Shape;1151;p75"/>
          <p:cNvSpPr txBox="1"/>
          <p:nvPr>
            <p:ph idx="4294967295" type="title"/>
          </p:nvPr>
        </p:nvSpPr>
        <p:spPr>
          <a:xfrm>
            <a:off x="5008950" y="2748450"/>
            <a:ext cx="3182700" cy="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Proširenje na višekategorijsku klasifikaciju: </a:t>
            </a:r>
            <a:r>
              <a:rPr lang="en" sz="1400"/>
              <a:t>softmax na izlazu</a:t>
            </a:r>
            <a:endParaRPr sz="1400"/>
          </a:p>
        </p:txBody>
      </p:sp>
      <p:pic>
        <p:nvPicPr>
          <p:cNvPr id="1152" name="Google Shape;1152;p75" title="kategorij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50" y="3782050"/>
            <a:ext cx="1176425" cy="1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6"/>
          <p:cNvSpPr txBox="1"/>
          <p:nvPr>
            <p:ph idx="1" type="subTitle"/>
          </p:nvPr>
        </p:nvSpPr>
        <p:spPr>
          <a:xfrm>
            <a:off x="278850" y="3966725"/>
            <a:ext cx="13878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Dataset: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"News Article Category Dataset" (HuffPost članci)</a:t>
            </a:r>
            <a:endParaRPr sz="1000"/>
          </a:p>
        </p:txBody>
      </p:sp>
      <p:sp>
        <p:nvSpPr>
          <p:cNvPr id="1158" name="Google Shape;1158;p76"/>
          <p:cNvSpPr txBox="1"/>
          <p:nvPr>
            <p:ph idx="5" type="subTitle"/>
          </p:nvPr>
        </p:nvSpPr>
        <p:spPr>
          <a:xfrm>
            <a:off x="4593600" y="3517200"/>
            <a:ext cx="1395000" cy="1573800"/>
          </a:xfrm>
          <a:prstGeom prst="rect">
            <a:avLst/>
          </a:prstGeom>
          <a:solidFill>
            <a:srgbClr val="F4CCCC">
              <a:alpha val="822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Imbalans klasa: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ARTS &amp; CULTURE ima 1002 instance, dok CRIME ima samo 300. Ovo može dovesti do pristrasnosti modela.</a:t>
            </a:r>
            <a:endParaRPr sz="1000"/>
          </a:p>
        </p:txBody>
      </p:sp>
      <p:sp>
        <p:nvSpPr>
          <p:cNvPr id="1159" name="Google Shape;1159;p76"/>
          <p:cNvSpPr txBox="1"/>
          <p:nvPr>
            <p:ph idx="6" type="subTitle"/>
          </p:nvPr>
        </p:nvSpPr>
        <p:spPr>
          <a:xfrm>
            <a:off x="6031950" y="3173100"/>
            <a:ext cx="1395000" cy="1192200"/>
          </a:xfrm>
          <a:prstGeom prst="rect">
            <a:avLst/>
          </a:prstGeom>
          <a:solidFill>
            <a:srgbClr val="F4CCCC">
              <a:alpha val="822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Velik broj klasa:</a:t>
            </a:r>
            <a:br>
              <a:rPr lang="en">
                <a:latin typeface="Sora Medium"/>
                <a:ea typeface="Sora Medium"/>
                <a:cs typeface="Sora Medium"/>
                <a:sym typeface="Sora Medium"/>
              </a:rPr>
            </a:b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14 kategorija čini problem znatno težim od binarne klasifikacije.</a:t>
            </a:r>
            <a:endParaRPr sz="1000"/>
          </a:p>
        </p:txBody>
      </p:sp>
      <p:sp>
        <p:nvSpPr>
          <p:cNvPr id="1160" name="Google Shape;1160;p76"/>
          <p:cNvSpPr txBox="1"/>
          <p:nvPr>
            <p:ph idx="7" type="subTitle"/>
          </p:nvPr>
        </p:nvSpPr>
        <p:spPr>
          <a:xfrm>
            <a:off x="7473750" y="2801950"/>
            <a:ext cx="1633800" cy="1400700"/>
          </a:xfrm>
          <a:prstGeom prst="rect">
            <a:avLst/>
          </a:prstGeom>
          <a:solidFill>
            <a:srgbClr val="F4CCCC">
              <a:alpha val="822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Semantička sličnost: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Kategorije poput BUSINESS i TECH ili POLITICS i MEDIA dijele sličan vokabular, što otežava razlikovanje.</a:t>
            </a:r>
            <a:endParaRPr sz="1000"/>
          </a:p>
        </p:txBody>
      </p:sp>
      <p:sp>
        <p:nvSpPr>
          <p:cNvPr id="1161" name="Google Shape;1161;p76"/>
          <p:cNvSpPr txBox="1"/>
          <p:nvPr>
            <p:ph idx="3" type="subTitle"/>
          </p:nvPr>
        </p:nvSpPr>
        <p:spPr>
          <a:xfrm>
            <a:off x="1720650" y="3969800"/>
            <a:ext cx="13878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Specifikacije: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6,877 članaka, 14 kategorija, 3 atributa: category, title, body</a:t>
            </a:r>
            <a:endParaRPr sz="1000"/>
          </a:p>
        </p:txBody>
      </p:sp>
      <p:sp>
        <p:nvSpPr>
          <p:cNvPr id="1162" name="Google Shape;1162;p76"/>
          <p:cNvSpPr txBox="1"/>
          <p:nvPr>
            <p:ph idx="4" type="subTitle"/>
          </p:nvPr>
        </p:nvSpPr>
        <p:spPr>
          <a:xfrm>
            <a:off x="3155400" y="3974150"/>
            <a:ext cx="13878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Ključni izazovi: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Imali smo 3 ključna izazova:</a:t>
            </a:r>
            <a:endParaRPr sz="1000"/>
          </a:p>
        </p:txBody>
      </p:sp>
      <p:sp>
        <p:nvSpPr>
          <p:cNvPr id="1163" name="Google Shape;1163;p76"/>
          <p:cNvSpPr txBox="1"/>
          <p:nvPr>
            <p:ph idx="2" type="title"/>
          </p:nvPr>
        </p:nvSpPr>
        <p:spPr>
          <a:xfrm>
            <a:off x="115025" y="426575"/>
            <a:ext cx="31173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Naš Dataset</a:t>
            </a:r>
            <a:endParaRPr sz="3300"/>
          </a:p>
        </p:txBody>
      </p:sp>
      <p:sp>
        <p:nvSpPr>
          <p:cNvPr id="1164" name="Google Shape;1164;p76"/>
          <p:cNvSpPr/>
          <p:nvPr/>
        </p:nvSpPr>
        <p:spPr>
          <a:xfrm>
            <a:off x="750" y="3934025"/>
            <a:ext cx="1669500" cy="3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5" name="Google Shape;1165;p76"/>
          <p:cNvSpPr/>
          <p:nvPr/>
        </p:nvSpPr>
        <p:spPr>
          <a:xfrm>
            <a:off x="1713600" y="3937102"/>
            <a:ext cx="1395000" cy="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6" name="Google Shape;1166;p76"/>
          <p:cNvSpPr/>
          <p:nvPr/>
        </p:nvSpPr>
        <p:spPr>
          <a:xfrm>
            <a:off x="3151800" y="3941448"/>
            <a:ext cx="1395000" cy="3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7" name="Google Shape;1167;p76"/>
          <p:cNvSpPr/>
          <p:nvPr/>
        </p:nvSpPr>
        <p:spPr>
          <a:xfrm>
            <a:off x="4593600" y="3484500"/>
            <a:ext cx="13950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8" name="Google Shape;1168;p76"/>
          <p:cNvSpPr/>
          <p:nvPr/>
        </p:nvSpPr>
        <p:spPr>
          <a:xfrm>
            <a:off x="6028350" y="3140400"/>
            <a:ext cx="13950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9" name="Google Shape;1169;p76"/>
          <p:cNvSpPr/>
          <p:nvPr/>
        </p:nvSpPr>
        <p:spPr>
          <a:xfrm>
            <a:off x="7473750" y="2769250"/>
            <a:ext cx="16338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70" name="Google Shape;1170;p76"/>
          <p:cNvSpPr txBox="1"/>
          <p:nvPr>
            <p:ph idx="4294967295" type="title"/>
          </p:nvPr>
        </p:nvSpPr>
        <p:spPr>
          <a:xfrm>
            <a:off x="141006" y="93150"/>
            <a:ext cx="2617500" cy="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ra"/>
                <a:ea typeface="Sora"/>
                <a:cs typeface="Sora"/>
                <a:sym typeface="Sora"/>
              </a:rPr>
              <a:t>Elektrotehnički fakultet Sarajevo </a:t>
            </a:r>
            <a:endParaRPr sz="10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ra"/>
                <a:ea typeface="Sora"/>
                <a:cs typeface="Sora"/>
                <a:sym typeface="Sora"/>
              </a:rPr>
              <a:t>2025/Juni</a:t>
            </a:r>
            <a:endParaRPr sz="10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71" name="Google Shape;1171;p76" title="download-Photoro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68276"/>
            <a:ext cx="5373274" cy="26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7"/>
          <p:cNvSpPr txBox="1"/>
          <p:nvPr>
            <p:ph idx="4294967295" type="title"/>
          </p:nvPr>
        </p:nvSpPr>
        <p:spPr>
          <a:xfrm>
            <a:off x="38100" y="93150"/>
            <a:ext cx="2443500" cy="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177" name="Google Shape;1177;p77"/>
          <p:cNvSpPr txBox="1"/>
          <p:nvPr>
            <p:ph idx="4294967295" type="title"/>
          </p:nvPr>
        </p:nvSpPr>
        <p:spPr>
          <a:xfrm>
            <a:off x="126900" y="518825"/>
            <a:ext cx="6055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Analiza -&gt; Odluke za rješenje</a:t>
            </a:r>
            <a:endParaRPr sz="3400"/>
          </a:p>
        </p:txBody>
      </p:sp>
      <p:sp>
        <p:nvSpPr>
          <p:cNvPr id="1178" name="Google Shape;1178;p77"/>
          <p:cNvSpPr/>
          <p:nvPr/>
        </p:nvSpPr>
        <p:spPr>
          <a:xfrm>
            <a:off x="2924734" y="1411028"/>
            <a:ext cx="3501300" cy="35013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9" name="Google Shape;1179;p77"/>
          <p:cNvGrpSpPr/>
          <p:nvPr/>
        </p:nvGrpSpPr>
        <p:grpSpPr>
          <a:xfrm>
            <a:off x="3592426" y="1122027"/>
            <a:ext cx="2166000" cy="2166000"/>
            <a:chOff x="3611776" y="414352"/>
            <a:chExt cx="2166000" cy="2166000"/>
          </a:xfrm>
        </p:grpSpPr>
        <p:sp>
          <p:nvSpPr>
            <p:cNvPr id="1180" name="Google Shape;1180;p77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7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Arhitektura -&gt; Keras Tuner: </a:t>
              </a: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Optimalna konfiguracija za dataset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2" name="Google Shape;1182;p77"/>
          <p:cNvGrpSpPr/>
          <p:nvPr/>
        </p:nvGrpSpPr>
        <p:grpSpPr>
          <a:xfrm>
            <a:off x="4906358" y="2316839"/>
            <a:ext cx="2166000" cy="2166000"/>
            <a:chOff x="4562258" y="2032864"/>
            <a:chExt cx="2166000" cy="2166000"/>
          </a:xfrm>
        </p:grpSpPr>
        <p:sp>
          <p:nvSpPr>
            <p:cNvPr id="1183" name="Google Shape;1183;p77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7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Vektorizacija -&gt; TF-IDF sa unigramima i bigramima: </a:t>
              </a: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Bolje od BoW i kompromis za Word2vec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>
            <a:off x="2183301" y="2316839"/>
            <a:ext cx="2166000" cy="2166000"/>
            <a:chOff x="2702876" y="2032864"/>
            <a:chExt cx="2166000" cy="2166000"/>
          </a:xfrm>
        </p:grpSpPr>
        <p:sp>
          <p:nvSpPr>
            <p:cNvPr id="1186" name="Google Shape;1186;p77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7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-&gt; Neuronske mreže: </a:t>
              </a: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Kompleksnost problema sa 14 kategorija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88" name="Google Shape;1188;p77"/>
          <p:cNvSpPr/>
          <p:nvPr/>
        </p:nvSpPr>
        <p:spPr>
          <a:xfrm>
            <a:off x="4062530" y="2724891"/>
            <a:ext cx="1225800" cy="1225800"/>
          </a:xfrm>
          <a:prstGeom prst="ellipse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 txBox="1"/>
          <p:nvPr>
            <p:ph idx="13" type="title"/>
          </p:nvPr>
        </p:nvSpPr>
        <p:spPr>
          <a:xfrm>
            <a:off x="38100" y="93150"/>
            <a:ext cx="24870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194" name="Google Shape;1194;p78"/>
          <p:cNvSpPr txBox="1"/>
          <p:nvPr>
            <p:ph type="title"/>
          </p:nvPr>
        </p:nvSpPr>
        <p:spPr>
          <a:xfrm>
            <a:off x="38100" y="604150"/>
            <a:ext cx="6292500" cy="574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BM Plex Sans Medium"/>
                <a:ea typeface="IBM Plex Sans Medium"/>
                <a:cs typeface="IBM Plex Sans Medium"/>
                <a:sym typeface="IBM Plex Sans Medium"/>
              </a:rPr>
              <a:t>Pretprocesiranje i vektorizacija</a:t>
            </a:r>
            <a:endParaRPr sz="3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195" name="Google Shape;1195;p78"/>
          <p:cNvGrpSpPr/>
          <p:nvPr/>
        </p:nvGrpSpPr>
        <p:grpSpPr>
          <a:xfrm>
            <a:off x="595667" y="1371897"/>
            <a:ext cx="2070462" cy="2840765"/>
            <a:chOff x="2744034" y="1146343"/>
            <a:chExt cx="1827900" cy="2399700"/>
          </a:xfrm>
        </p:grpSpPr>
        <p:sp>
          <p:nvSpPr>
            <p:cNvPr id="1196" name="Google Shape;1196;p78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8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8"/>
            <p:cNvSpPr txBox="1"/>
            <p:nvPr/>
          </p:nvSpPr>
          <p:spPr>
            <a:xfrm>
              <a:off x="2832591" y="1795526"/>
              <a:ext cx="1614900" cy="1476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Metode</a:t>
              </a:r>
              <a:endParaRPr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-Spajanje title i body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-Čišćenje teksta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-Uklanjanje stop-riječi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-Lematizacija</a:t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9" name="Google Shape;1199;p78"/>
          <p:cNvGrpSpPr/>
          <p:nvPr/>
        </p:nvGrpSpPr>
        <p:grpSpPr>
          <a:xfrm>
            <a:off x="2965296" y="1917435"/>
            <a:ext cx="2898318" cy="2840765"/>
            <a:chOff x="4572084" y="1597469"/>
            <a:chExt cx="1827900" cy="2399700"/>
          </a:xfrm>
        </p:grpSpPr>
        <p:sp>
          <p:nvSpPr>
            <p:cNvPr id="1200" name="Google Shape;1200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Metoda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TF-IDF vektorizacija - pretvaranje u numeričke vektore. Korištenje bigrama i unigrama i ograničavanje rječnika na 10 000 tokena.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9"/>
          <p:cNvSpPr txBox="1"/>
          <p:nvPr>
            <p:ph type="title"/>
          </p:nvPr>
        </p:nvSpPr>
        <p:spPr>
          <a:xfrm>
            <a:off x="95550" y="547950"/>
            <a:ext cx="42453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 modela </a:t>
            </a:r>
            <a:endParaRPr/>
          </a:p>
        </p:txBody>
      </p:sp>
      <p:sp>
        <p:nvSpPr>
          <p:cNvPr id="1208" name="Google Shape;1208;p79"/>
          <p:cNvSpPr txBox="1"/>
          <p:nvPr>
            <p:ph idx="2" type="title"/>
          </p:nvPr>
        </p:nvSpPr>
        <p:spPr>
          <a:xfrm>
            <a:off x="38100" y="93150"/>
            <a:ext cx="2835000" cy="454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pic>
        <p:nvPicPr>
          <p:cNvPr id="1209" name="Google Shape;1209;p79" title="podjela-ezgif.com-webp-to-png-converter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175" y="228600"/>
            <a:ext cx="2365575" cy="29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0" name="Google Shape;1210;p79"/>
          <p:cNvGrpSpPr/>
          <p:nvPr/>
        </p:nvGrpSpPr>
        <p:grpSpPr>
          <a:xfrm>
            <a:off x="228610" y="1309225"/>
            <a:ext cx="2350727" cy="825545"/>
            <a:chOff x="4734025" y="945993"/>
            <a:chExt cx="2958378" cy="993914"/>
          </a:xfrm>
        </p:grpSpPr>
        <p:grpSp>
          <p:nvGrpSpPr>
            <p:cNvPr id="1211" name="Google Shape;1211;p79"/>
            <p:cNvGrpSpPr/>
            <p:nvPr/>
          </p:nvGrpSpPr>
          <p:grpSpPr>
            <a:xfrm>
              <a:off x="4734025" y="1140951"/>
              <a:ext cx="529800" cy="798956"/>
              <a:chOff x="4318975" y="1083450"/>
              <a:chExt cx="529800" cy="591250"/>
            </a:xfrm>
          </p:grpSpPr>
          <p:sp>
            <p:nvSpPr>
              <p:cNvPr id="1212" name="Google Shape;1212;p7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E9D052">
                  <a:alpha val="7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3" name="Google Shape;1213;p7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8563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14" name="Google Shape;1214;p79"/>
            <p:cNvSpPr txBox="1"/>
            <p:nvPr/>
          </p:nvSpPr>
          <p:spPr>
            <a:xfrm>
              <a:off x="5344603" y="945993"/>
              <a:ext cx="2347800" cy="5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Input layer: </a:t>
              </a:r>
              <a:r>
                <a:rPr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input vektor 10 000</a:t>
              </a:r>
              <a:endPara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215" name="Google Shape;1215;p79"/>
          <p:cNvGrpSpPr/>
          <p:nvPr/>
        </p:nvGrpSpPr>
        <p:grpSpPr>
          <a:xfrm>
            <a:off x="228610" y="1974780"/>
            <a:ext cx="2652993" cy="825527"/>
            <a:chOff x="4734025" y="946015"/>
            <a:chExt cx="3338778" cy="993892"/>
          </a:xfrm>
        </p:grpSpPr>
        <p:grpSp>
          <p:nvGrpSpPr>
            <p:cNvPr id="1216" name="Google Shape;1216;p79"/>
            <p:cNvGrpSpPr/>
            <p:nvPr/>
          </p:nvGrpSpPr>
          <p:grpSpPr>
            <a:xfrm>
              <a:off x="4734025" y="1140951"/>
              <a:ext cx="529800" cy="798956"/>
              <a:chOff x="4318975" y="1083450"/>
              <a:chExt cx="529800" cy="591250"/>
            </a:xfrm>
          </p:grpSpPr>
          <p:sp>
            <p:nvSpPr>
              <p:cNvPr id="1217" name="Google Shape;1217;p7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E9D052">
                  <a:alpha val="7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8" name="Google Shape;1218;p7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8563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19" name="Google Shape;1219;p79"/>
            <p:cNvSpPr txBox="1"/>
            <p:nvPr/>
          </p:nvSpPr>
          <p:spPr>
            <a:xfrm>
              <a:off x="5344603" y="946015"/>
              <a:ext cx="2728200" cy="5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Dense Layer: </a:t>
              </a:r>
              <a:r>
                <a:rPr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128 neurona i Relu funkcija</a:t>
              </a:r>
              <a:endPara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220" name="Google Shape;1220;p79"/>
          <p:cNvGrpSpPr/>
          <p:nvPr/>
        </p:nvGrpSpPr>
        <p:grpSpPr>
          <a:xfrm>
            <a:off x="228610" y="2802230"/>
            <a:ext cx="420979" cy="663613"/>
            <a:chOff x="4318975" y="1083450"/>
            <a:chExt cx="529800" cy="591250"/>
          </a:xfrm>
        </p:grpSpPr>
        <p:sp>
          <p:nvSpPr>
            <p:cNvPr id="1221" name="Google Shape;1221;p79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E9D052">
                <a:alpha val="7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2" name="Google Shape;1222;p79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rgbClr val="08563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23" name="Google Shape;1223;p79"/>
          <p:cNvGrpSpPr/>
          <p:nvPr/>
        </p:nvGrpSpPr>
        <p:grpSpPr>
          <a:xfrm>
            <a:off x="228610" y="3305844"/>
            <a:ext cx="2652991" cy="825536"/>
            <a:chOff x="4734025" y="946003"/>
            <a:chExt cx="3338775" cy="993903"/>
          </a:xfrm>
        </p:grpSpPr>
        <p:grpSp>
          <p:nvGrpSpPr>
            <p:cNvPr id="1224" name="Google Shape;1224;p79"/>
            <p:cNvGrpSpPr/>
            <p:nvPr/>
          </p:nvGrpSpPr>
          <p:grpSpPr>
            <a:xfrm>
              <a:off x="4734025" y="1140951"/>
              <a:ext cx="529800" cy="798956"/>
              <a:chOff x="4318975" y="1083450"/>
              <a:chExt cx="529800" cy="591250"/>
            </a:xfrm>
          </p:grpSpPr>
          <p:sp>
            <p:nvSpPr>
              <p:cNvPr id="1225" name="Google Shape;1225;p7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E9D052">
                  <a:alpha val="7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26" name="Google Shape;1226;p7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8563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7" name="Google Shape;1227;p79"/>
            <p:cNvSpPr txBox="1"/>
            <p:nvPr/>
          </p:nvSpPr>
          <p:spPr>
            <a:xfrm>
              <a:off x="53446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Output Layer: </a:t>
              </a:r>
              <a:r>
                <a:rPr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14 neurona i softmax</a:t>
              </a:r>
              <a:endPara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228" name="Google Shape;1228;p79"/>
          <p:cNvGrpSpPr/>
          <p:nvPr/>
        </p:nvGrpSpPr>
        <p:grpSpPr>
          <a:xfrm>
            <a:off x="228610" y="3971380"/>
            <a:ext cx="2652991" cy="825536"/>
            <a:chOff x="4734025" y="946003"/>
            <a:chExt cx="3338775" cy="993903"/>
          </a:xfrm>
        </p:grpSpPr>
        <p:grpSp>
          <p:nvGrpSpPr>
            <p:cNvPr id="1229" name="Google Shape;1229;p79"/>
            <p:cNvGrpSpPr/>
            <p:nvPr/>
          </p:nvGrpSpPr>
          <p:grpSpPr>
            <a:xfrm>
              <a:off x="4734025" y="1140951"/>
              <a:ext cx="529800" cy="798956"/>
              <a:chOff x="4318975" y="1083450"/>
              <a:chExt cx="529800" cy="591250"/>
            </a:xfrm>
          </p:grpSpPr>
          <p:sp>
            <p:nvSpPr>
              <p:cNvPr id="1230" name="Google Shape;1230;p79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E9D052">
                  <a:alpha val="7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31" name="Google Shape;1231;p79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8563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32" name="Google Shape;1232;p79"/>
            <p:cNvSpPr txBox="1"/>
            <p:nvPr/>
          </p:nvSpPr>
          <p:spPr>
            <a:xfrm>
              <a:off x="53446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Predviđena kategorija</a:t>
              </a:r>
              <a:endParaRPr b="1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233" name="Google Shape;1233;p79"/>
          <p:cNvSpPr txBox="1"/>
          <p:nvPr/>
        </p:nvSpPr>
        <p:spPr>
          <a:xfrm>
            <a:off x="713800" y="2605630"/>
            <a:ext cx="216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Dropout </a:t>
            </a: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Layer: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0.6 stopa za gašenje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34" name="Google Shape;1234;p79"/>
          <p:cNvSpPr/>
          <p:nvPr/>
        </p:nvSpPr>
        <p:spPr>
          <a:xfrm rot="-2700000">
            <a:off x="292942" y="4571415"/>
            <a:ext cx="292318" cy="278317"/>
          </a:xfrm>
          <a:prstGeom prst="rtTriangle">
            <a:avLst/>
          </a:prstGeom>
          <a:solidFill>
            <a:srgbClr val="E9D052">
              <a:alpha val="72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35" name="Google Shape;1235;p79"/>
          <p:cNvSpPr txBox="1"/>
          <p:nvPr>
            <p:ph idx="1" type="subTitle"/>
          </p:nvPr>
        </p:nvSpPr>
        <p:spPr>
          <a:xfrm>
            <a:off x="3610175" y="1426500"/>
            <a:ext cx="2835000" cy="2290500"/>
          </a:xfrm>
          <a:prstGeom prst="rect">
            <a:avLst/>
          </a:prstGeom>
          <a:noFill/>
          <a:ln cap="flat" cmpd="sng" w="28575">
            <a:solidFill>
              <a:srgbClr val="0B7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Neuronska Mreža </a:t>
            </a:r>
            <a:endParaRPr b="1"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Keras Tuner za optimizaciju sa Hyperband strategijom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Adam optimizator sa 0.01 stopom učenja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30 epoha i 32 veličina uzorka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zaustavljanje nakon 5 epoha (EarlyStopping mehanizam)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0"/>
          <p:cNvSpPr txBox="1"/>
          <p:nvPr>
            <p:ph type="title"/>
          </p:nvPr>
        </p:nvSpPr>
        <p:spPr>
          <a:xfrm>
            <a:off x="115025" y="452675"/>
            <a:ext cx="40935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Rezultati i evaluacija</a:t>
            </a:r>
            <a:endParaRPr sz="3300"/>
          </a:p>
        </p:txBody>
      </p:sp>
      <p:sp>
        <p:nvSpPr>
          <p:cNvPr id="1241" name="Google Shape;1241;p80"/>
          <p:cNvSpPr txBox="1"/>
          <p:nvPr>
            <p:ph idx="1" type="subTitle"/>
          </p:nvPr>
        </p:nvSpPr>
        <p:spPr>
          <a:xfrm>
            <a:off x="4527050" y="3882900"/>
            <a:ext cx="3940500" cy="12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Ukupna tačnost na testnom skupu: ≈80%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Analiza F1-skora:</a:t>
            </a:r>
            <a:endParaRPr b="1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Visok skor: ARTS&amp;CULTURE, SPORTS, CRIME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Nizak skor: WOMEN, BUSINESS, MEDIA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42" name="Google Shape;1242;p80"/>
          <p:cNvSpPr txBox="1"/>
          <p:nvPr>
            <p:ph idx="1" type="subTitle"/>
          </p:nvPr>
        </p:nvSpPr>
        <p:spPr>
          <a:xfrm>
            <a:off x="4527050" y="869100"/>
            <a:ext cx="3211500" cy="2881200"/>
          </a:xfrm>
          <a:prstGeom prst="rect">
            <a:avLst/>
          </a:prstGeom>
          <a:solidFill>
            <a:srgbClr val="CCF4D4">
              <a:alpha val="822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-- Izvještaj o Klasifikaciji na testnom skupu --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	         precision   recall   f1-score   support</a:t>
            </a:r>
            <a:endParaRPr sz="700">
              <a:solidFill>
                <a:srgbClr val="1F1F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ARTS &amp; CULTURE    0.87      0.94      0.90       150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BUSINESS          0.69      0.61      0.65        75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COMEDY            0.82      0.70      0.75        57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CRIME             0.78      0.87      0.82        45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EDUCATION         0.78      0.82      0.80        73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ENTERTAINMENT     0.82      0.77      0.79        75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ENVIRONMENT       0.79      0.76      0.78        75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MEDIA             0.67      0.69      0.68        52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POLITICS          0.75      0.86      0.80        76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RELIGION          0.91      0.83      0.87        76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SCIENCE           0.82      0.89      0.85        53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SPORTS            0.84      0.91      0.87        75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TECH              0.75      0.77      0.76        75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WOMEN             0.69      0.55      0.61        75</a:t>
            </a:r>
            <a:endParaRPr sz="700">
              <a:solidFill>
                <a:srgbClr val="1F1F1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                           0.79      1032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macro avg         0.78      0.78      0.78      1032</a:t>
            </a:r>
            <a:b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rgbClr val="1F1F1F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0.79      0.79      0.79      1032</a:t>
            </a:r>
            <a:endParaRPr b="1" sz="700"/>
          </a:p>
        </p:txBody>
      </p:sp>
      <p:sp>
        <p:nvSpPr>
          <p:cNvPr id="1243" name="Google Shape;1243;p80"/>
          <p:cNvSpPr txBox="1"/>
          <p:nvPr>
            <p:ph idx="2" type="title"/>
          </p:nvPr>
        </p:nvSpPr>
        <p:spPr>
          <a:xfrm>
            <a:off x="38100" y="93150"/>
            <a:ext cx="2835000" cy="454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pic>
        <p:nvPicPr>
          <p:cNvPr id="1244" name="Google Shape;1244;p80" title="download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150" y="1114450"/>
            <a:ext cx="2968791" cy="2635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7440000" dist="180975">
              <a:srgbClr val="000000">
                <a:alpha val="40000"/>
              </a:srgbClr>
            </a:outerShdw>
          </a:effectLst>
        </p:spPr>
      </p:pic>
      <p:sp>
        <p:nvSpPr>
          <p:cNvPr id="1245" name="Google Shape;1245;p80"/>
          <p:cNvSpPr txBox="1"/>
          <p:nvPr>
            <p:ph idx="1" type="subTitle"/>
          </p:nvPr>
        </p:nvSpPr>
        <p:spPr>
          <a:xfrm>
            <a:off x="386750" y="3954000"/>
            <a:ext cx="3759600" cy="11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Ključni uvidi iz matrice konfuzije:</a:t>
            </a:r>
            <a:endParaRPr b="1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Model je siguran u razlikovanju jasno definisanih kategorija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Česta konfuzija između BUSINESS i TECH, te CRIME i WOMEN</a:t>
            </a:r>
            <a:r>
              <a:rPr b="1" lang="en"/>
              <a:t> 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0" name="Google Shape;1250;p81"/>
          <p:cNvCxnSpPr>
            <a:endCxn id="1251" idx="6"/>
          </p:cNvCxnSpPr>
          <p:nvPr/>
        </p:nvCxnSpPr>
        <p:spPr>
          <a:xfrm>
            <a:off x="1486013" y="3463308"/>
            <a:ext cx="5767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2" name="Google Shape;1252;p81"/>
          <p:cNvSpPr/>
          <p:nvPr/>
        </p:nvSpPr>
        <p:spPr>
          <a:xfrm>
            <a:off x="3001200" y="3282701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3" name="Google Shape;1253;p81"/>
          <p:cNvSpPr/>
          <p:nvPr/>
        </p:nvSpPr>
        <p:spPr>
          <a:xfrm>
            <a:off x="4713588" y="3282701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4" name="Google Shape;1254;p81"/>
          <p:cNvSpPr/>
          <p:nvPr/>
        </p:nvSpPr>
        <p:spPr>
          <a:xfrm>
            <a:off x="1272300" y="3282701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1" name="Google Shape;1251;p81"/>
          <p:cNvSpPr/>
          <p:nvPr/>
        </p:nvSpPr>
        <p:spPr>
          <a:xfrm>
            <a:off x="6892313" y="3282708"/>
            <a:ext cx="361200" cy="361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55" name="Google Shape;1255;p81"/>
          <p:cNvSpPr txBox="1"/>
          <p:nvPr>
            <p:ph idx="5" type="title"/>
          </p:nvPr>
        </p:nvSpPr>
        <p:spPr>
          <a:xfrm>
            <a:off x="1039950" y="2817875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</a:t>
            </a:r>
            <a:endParaRPr/>
          </a:p>
        </p:txBody>
      </p:sp>
      <p:sp>
        <p:nvSpPr>
          <p:cNvPr id="1256" name="Google Shape;1256;p81"/>
          <p:cNvSpPr txBox="1"/>
          <p:nvPr>
            <p:ph idx="3" type="title"/>
          </p:nvPr>
        </p:nvSpPr>
        <p:spPr>
          <a:xfrm>
            <a:off x="2768850" y="2817875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</a:t>
            </a:r>
            <a:endParaRPr/>
          </a:p>
        </p:txBody>
      </p:sp>
      <p:sp>
        <p:nvSpPr>
          <p:cNvPr id="1257" name="Google Shape;1257;p81"/>
          <p:cNvSpPr txBox="1"/>
          <p:nvPr>
            <p:ph idx="4" type="title"/>
          </p:nvPr>
        </p:nvSpPr>
        <p:spPr>
          <a:xfrm>
            <a:off x="4276697" y="2817875"/>
            <a:ext cx="1263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 greške</a:t>
            </a:r>
            <a:endParaRPr/>
          </a:p>
        </p:txBody>
      </p:sp>
      <p:sp>
        <p:nvSpPr>
          <p:cNvPr id="1258" name="Google Shape;1258;p81"/>
          <p:cNvSpPr txBox="1"/>
          <p:nvPr>
            <p:ph idx="6" type="title"/>
          </p:nvPr>
        </p:nvSpPr>
        <p:spPr>
          <a:xfrm>
            <a:off x="6662238" y="2817875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Razlog</a:t>
            </a:r>
            <a:endParaRPr/>
          </a:p>
        </p:txBody>
      </p:sp>
      <p:sp>
        <p:nvSpPr>
          <p:cNvPr id="1259" name="Google Shape;1259;p81"/>
          <p:cNvSpPr txBox="1"/>
          <p:nvPr>
            <p:ph idx="1" type="body"/>
          </p:nvPr>
        </p:nvSpPr>
        <p:spPr>
          <a:xfrm>
            <a:off x="646800" y="3747525"/>
            <a:ext cx="1624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Testirano 5 novih članaka sa </a:t>
            </a:r>
            <a:r>
              <a:rPr lang="en"/>
              <a:t>portala:</a:t>
            </a:r>
            <a:r>
              <a:rPr lang="en"/>
              <a:t> BBC, CNN i CBS News.</a:t>
            </a:r>
            <a:endParaRPr/>
          </a:p>
        </p:txBody>
      </p:sp>
      <p:sp>
        <p:nvSpPr>
          <p:cNvPr id="1260" name="Google Shape;1260;p81"/>
          <p:cNvSpPr txBox="1"/>
          <p:nvPr>
            <p:ph type="title"/>
          </p:nvPr>
        </p:nvSpPr>
        <p:spPr>
          <a:xfrm>
            <a:off x="115025" y="502775"/>
            <a:ext cx="68841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Testiranje na novim podacima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1"/>
          <p:cNvSpPr txBox="1"/>
          <p:nvPr>
            <p:ph idx="8" type="body"/>
          </p:nvPr>
        </p:nvSpPr>
        <p:spPr>
          <a:xfrm>
            <a:off x="4043801" y="3747525"/>
            <a:ext cx="17052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Članak o otpuštanju novinara iz “Voice of America” spada u BUSINESS kategoriju, ali ga je model klasifikovao kao MEDIA.</a:t>
            </a:r>
            <a:endParaRPr/>
          </a:p>
        </p:txBody>
      </p:sp>
      <p:sp>
        <p:nvSpPr>
          <p:cNvPr id="1262" name="Google Shape;1262;p81"/>
          <p:cNvSpPr txBox="1"/>
          <p:nvPr>
            <p:ph idx="9" type="body"/>
          </p:nvPr>
        </p:nvSpPr>
        <p:spPr>
          <a:xfrm>
            <a:off x="5933988" y="3747525"/>
            <a:ext cx="2410800" cy="1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Članak sadrži ključne riječi poput: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i="1" lang="en"/>
              <a:t>“Journalists”</a:t>
            </a:r>
            <a:endParaRPr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i="1" lang="en"/>
              <a:t>“News outlet”</a:t>
            </a:r>
            <a:endParaRPr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i="1" lang="en"/>
              <a:t>“Trump’s administration”,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to su snažni indikatori za kategoriju MEDIA. Ovo potvrđuje rizik semantičkog preklapanja.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81"/>
          <p:cNvSpPr txBox="1"/>
          <p:nvPr>
            <p:ph idx="14" type="body"/>
          </p:nvPr>
        </p:nvSpPr>
        <p:spPr>
          <a:xfrm>
            <a:off x="2493025" y="3747525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od 5 članaka ispravno klasifikovano.</a:t>
            </a:r>
            <a:endParaRPr/>
          </a:p>
        </p:txBody>
      </p:sp>
      <p:pic>
        <p:nvPicPr>
          <p:cNvPr id="1264" name="Google Shape;12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00" y="1164110"/>
            <a:ext cx="3923096" cy="1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1"/>
          <p:cNvPicPr preferRelativeResize="0"/>
          <p:nvPr/>
        </p:nvPicPr>
        <p:blipFill rotWithShape="1">
          <a:blip r:embed="rId3">
            <a:alphaModFix/>
          </a:blip>
          <a:srcRect b="55690" l="66526" r="0" t="25401"/>
          <a:stretch/>
        </p:blipFill>
        <p:spPr>
          <a:xfrm>
            <a:off x="5048594" y="1561520"/>
            <a:ext cx="1313199" cy="291863"/>
          </a:xfrm>
          <a:prstGeom prst="rect">
            <a:avLst/>
          </a:prstGeom>
          <a:noFill/>
          <a:ln cap="flat" cmpd="sng" w="28575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6" name="Google Shape;1266;p81"/>
          <p:cNvSpPr txBox="1"/>
          <p:nvPr>
            <p:ph idx="2" type="title"/>
          </p:nvPr>
        </p:nvSpPr>
        <p:spPr>
          <a:xfrm>
            <a:off x="38100" y="93150"/>
            <a:ext cx="2835000" cy="454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64" title="511472290_18511545181054898_812579214543297991_n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015" l="0" r="0" t="2005"/>
          <a:stretch/>
        </p:blipFill>
        <p:spPr>
          <a:xfrm>
            <a:off x="4567426" y="228600"/>
            <a:ext cx="1865098" cy="1790097"/>
          </a:xfrm>
          <a:prstGeom prst="rect">
            <a:avLst/>
          </a:prstGeom>
        </p:spPr>
      </p:pic>
      <p:pic>
        <p:nvPicPr>
          <p:cNvPr id="942" name="Google Shape;942;p64" title="378015493_312843464757639_8800575228957060592_n.jpg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1616" l="0" r="0" t="1616"/>
          <a:stretch/>
        </p:blipFill>
        <p:spPr>
          <a:xfrm>
            <a:off x="7187739" y="228600"/>
            <a:ext cx="1849800" cy="1790097"/>
          </a:xfrm>
          <a:prstGeom prst="rect">
            <a:avLst/>
          </a:prstGeom>
        </p:spPr>
      </p:pic>
      <p:sp>
        <p:nvSpPr>
          <p:cNvPr id="943" name="Google Shape;943;p64"/>
          <p:cNvSpPr txBox="1"/>
          <p:nvPr>
            <p:ph type="title"/>
          </p:nvPr>
        </p:nvSpPr>
        <p:spPr>
          <a:xfrm>
            <a:off x="91950" y="607400"/>
            <a:ext cx="38142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Upoznajte naš tim</a:t>
            </a:r>
            <a:endParaRPr/>
          </a:p>
        </p:txBody>
      </p:sp>
      <p:sp>
        <p:nvSpPr>
          <p:cNvPr id="944" name="Google Shape;944;p64"/>
          <p:cNvSpPr txBox="1"/>
          <p:nvPr>
            <p:ph idx="1" type="subTitle"/>
          </p:nvPr>
        </p:nvSpPr>
        <p:spPr>
          <a:xfrm>
            <a:off x="4567439" y="2153025"/>
            <a:ext cx="21681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Amina Kazazović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akazazovic1@etf.unsa.ba</a:t>
            </a:r>
            <a:endParaRPr/>
          </a:p>
        </p:txBody>
      </p:sp>
      <p:sp>
        <p:nvSpPr>
          <p:cNvPr id="945" name="Google Shape;945;p64"/>
          <p:cNvSpPr txBox="1"/>
          <p:nvPr>
            <p:ph idx="5" type="subTitle"/>
          </p:nvPr>
        </p:nvSpPr>
        <p:spPr>
          <a:xfrm>
            <a:off x="7187739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Daris Mujkić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dmujkic1@etf.unsa.ba</a:t>
            </a:r>
            <a:endParaRPr/>
          </a:p>
        </p:txBody>
      </p:sp>
      <p:sp>
        <p:nvSpPr>
          <p:cNvPr id="946" name="Google Shape;946;p64"/>
          <p:cNvSpPr txBox="1"/>
          <p:nvPr>
            <p:ph idx="6" type="title"/>
          </p:nvPr>
        </p:nvSpPr>
        <p:spPr>
          <a:xfrm>
            <a:off x="51222" y="228600"/>
            <a:ext cx="2715300" cy="364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2"/>
          <p:cNvSpPr/>
          <p:nvPr/>
        </p:nvSpPr>
        <p:spPr>
          <a:xfrm>
            <a:off x="76200" y="1426325"/>
            <a:ext cx="1249200" cy="7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2" name="Google Shape;1272;p82"/>
          <p:cNvSpPr/>
          <p:nvPr/>
        </p:nvSpPr>
        <p:spPr>
          <a:xfrm>
            <a:off x="76200" y="2792006"/>
            <a:ext cx="1249200" cy="7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3" name="Google Shape;1273;p82"/>
          <p:cNvSpPr/>
          <p:nvPr/>
        </p:nvSpPr>
        <p:spPr>
          <a:xfrm>
            <a:off x="76200" y="4157686"/>
            <a:ext cx="1249200" cy="7080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4" name="Google Shape;1274;p82"/>
          <p:cNvSpPr txBox="1"/>
          <p:nvPr>
            <p:ph idx="13" type="title"/>
          </p:nvPr>
        </p:nvSpPr>
        <p:spPr>
          <a:xfrm>
            <a:off x="115025" y="502775"/>
            <a:ext cx="6440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Web aplikacija (Anvil framework)</a:t>
            </a:r>
            <a:endParaRPr sz="3300"/>
          </a:p>
        </p:txBody>
      </p:sp>
      <p:sp>
        <p:nvSpPr>
          <p:cNvPr id="1275" name="Google Shape;1275;p82"/>
          <p:cNvSpPr txBox="1"/>
          <p:nvPr>
            <p:ph idx="14" type="title"/>
          </p:nvPr>
        </p:nvSpPr>
        <p:spPr>
          <a:xfrm>
            <a:off x="76200" y="1426409"/>
            <a:ext cx="12492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Tehnologija</a:t>
            </a:r>
            <a:endParaRPr/>
          </a:p>
        </p:txBody>
      </p:sp>
      <p:sp>
        <p:nvSpPr>
          <p:cNvPr id="1276" name="Google Shape;1276;p82"/>
          <p:cNvSpPr txBox="1"/>
          <p:nvPr>
            <p:ph idx="16" type="title"/>
          </p:nvPr>
        </p:nvSpPr>
        <p:spPr>
          <a:xfrm>
            <a:off x="76200" y="2792004"/>
            <a:ext cx="12492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Arhitektura</a:t>
            </a:r>
            <a:endParaRPr/>
          </a:p>
        </p:txBody>
      </p:sp>
      <p:sp>
        <p:nvSpPr>
          <p:cNvPr id="1277" name="Google Shape;1277;p82"/>
          <p:cNvSpPr txBox="1"/>
          <p:nvPr>
            <p:ph idx="17" type="title"/>
          </p:nvPr>
        </p:nvSpPr>
        <p:spPr>
          <a:xfrm>
            <a:off x="76200" y="4157598"/>
            <a:ext cx="12492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Funkcionalnosti</a:t>
            </a:r>
            <a:endParaRPr/>
          </a:p>
        </p:txBody>
      </p:sp>
      <p:sp>
        <p:nvSpPr>
          <p:cNvPr id="1278" name="Google Shape;1278;p82"/>
          <p:cNvSpPr txBox="1"/>
          <p:nvPr>
            <p:ph idx="2" type="title"/>
          </p:nvPr>
        </p:nvSpPr>
        <p:spPr>
          <a:xfrm>
            <a:off x="207674" y="127497"/>
            <a:ext cx="2835000" cy="454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Elektrotehnički fakultet Sarajevo</a:t>
            </a:r>
            <a:endParaRPr sz="1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2025/Juni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1279" name="Google Shape;1279;p82"/>
          <p:cNvSpPr/>
          <p:nvPr/>
        </p:nvSpPr>
        <p:spPr>
          <a:xfrm rot="-1158343">
            <a:off x="1309053" y="1655389"/>
            <a:ext cx="880195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280" name="Google Shape;1280;p82"/>
          <p:cNvPicPr preferRelativeResize="0"/>
          <p:nvPr/>
        </p:nvPicPr>
        <p:blipFill rotWithShape="1">
          <a:blip r:embed="rId3">
            <a:alphaModFix/>
          </a:blip>
          <a:srcRect b="0" l="1536" r="2429" t="32092"/>
          <a:stretch/>
        </p:blipFill>
        <p:spPr>
          <a:xfrm>
            <a:off x="4607803" y="1666675"/>
            <a:ext cx="4356749" cy="39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038" y="2113781"/>
            <a:ext cx="4712701" cy="21750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82"/>
          <p:cNvSpPr/>
          <p:nvPr/>
        </p:nvSpPr>
        <p:spPr>
          <a:xfrm>
            <a:off x="2239884" y="1272797"/>
            <a:ext cx="8814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3" name="Google Shape;1283;p82"/>
          <p:cNvSpPr txBox="1"/>
          <p:nvPr>
            <p:ph idx="14" type="title"/>
          </p:nvPr>
        </p:nvSpPr>
        <p:spPr>
          <a:xfrm>
            <a:off x="2239884" y="1272857"/>
            <a:ext cx="8814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Anvil Framework</a:t>
            </a:r>
            <a:endParaRPr sz="900"/>
          </a:p>
        </p:txBody>
      </p:sp>
      <p:sp>
        <p:nvSpPr>
          <p:cNvPr id="1284" name="Google Shape;1284;p82"/>
          <p:cNvSpPr/>
          <p:nvPr/>
        </p:nvSpPr>
        <p:spPr>
          <a:xfrm>
            <a:off x="2239884" y="1869018"/>
            <a:ext cx="8814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5" name="Google Shape;1285;p82"/>
          <p:cNvSpPr txBox="1"/>
          <p:nvPr>
            <p:ph idx="14" type="title"/>
          </p:nvPr>
        </p:nvSpPr>
        <p:spPr>
          <a:xfrm>
            <a:off x="2239884" y="1869078"/>
            <a:ext cx="8814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Anvil Uplink</a:t>
            </a:r>
            <a:endParaRPr sz="900"/>
          </a:p>
        </p:txBody>
      </p:sp>
      <p:sp>
        <p:nvSpPr>
          <p:cNvPr id="1286" name="Google Shape;1286;p82"/>
          <p:cNvSpPr/>
          <p:nvPr/>
        </p:nvSpPr>
        <p:spPr>
          <a:xfrm rot="1196884">
            <a:off x="1309052" y="1957574"/>
            <a:ext cx="880211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7" name="Google Shape;1287;p82"/>
          <p:cNvSpPr/>
          <p:nvPr/>
        </p:nvSpPr>
        <p:spPr>
          <a:xfrm rot="-1158343">
            <a:off x="1309053" y="3026939"/>
            <a:ext cx="880195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8" name="Google Shape;1288;p82"/>
          <p:cNvSpPr/>
          <p:nvPr/>
        </p:nvSpPr>
        <p:spPr>
          <a:xfrm rot="1196884">
            <a:off x="1309052" y="3329124"/>
            <a:ext cx="880211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9" name="Google Shape;1289;p82"/>
          <p:cNvSpPr/>
          <p:nvPr/>
        </p:nvSpPr>
        <p:spPr>
          <a:xfrm>
            <a:off x="2239875" y="2653100"/>
            <a:ext cx="10785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0" name="Google Shape;1290;p82"/>
          <p:cNvSpPr txBox="1"/>
          <p:nvPr>
            <p:ph idx="14" type="title"/>
          </p:nvPr>
        </p:nvSpPr>
        <p:spPr>
          <a:xfrm>
            <a:off x="2239875" y="2653160"/>
            <a:ext cx="10785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Frontend</a:t>
            </a:r>
            <a:br>
              <a:rPr lang="en" sz="900"/>
            </a:br>
            <a:r>
              <a:rPr lang="en" sz="900"/>
              <a:t>(Anvil serveri)</a:t>
            </a:r>
            <a:endParaRPr sz="900"/>
          </a:p>
        </p:txBody>
      </p:sp>
      <p:sp>
        <p:nvSpPr>
          <p:cNvPr id="1291" name="Google Shape;1291;p82"/>
          <p:cNvSpPr/>
          <p:nvPr/>
        </p:nvSpPr>
        <p:spPr>
          <a:xfrm>
            <a:off x="2239875" y="3249315"/>
            <a:ext cx="10785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2" name="Google Shape;1292;p82"/>
          <p:cNvSpPr txBox="1"/>
          <p:nvPr>
            <p:ph idx="14" type="title"/>
          </p:nvPr>
        </p:nvSpPr>
        <p:spPr>
          <a:xfrm>
            <a:off x="2239875" y="3249375"/>
            <a:ext cx="10785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Backend (Google Colab)</a:t>
            </a:r>
            <a:endParaRPr sz="900"/>
          </a:p>
        </p:txBody>
      </p:sp>
      <p:sp>
        <p:nvSpPr>
          <p:cNvPr id="1293" name="Google Shape;1293;p82"/>
          <p:cNvSpPr/>
          <p:nvPr/>
        </p:nvSpPr>
        <p:spPr>
          <a:xfrm rot="-1158343">
            <a:off x="1309053" y="4398489"/>
            <a:ext cx="880195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4" name="Google Shape;1294;p82"/>
          <p:cNvSpPr/>
          <p:nvPr/>
        </p:nvSpPr>
        <p:spPr>
          <a:xfrm rot="1196884">
            <a:off x="1309052" y="4700674"/>
            <a:ext cx="880211" cy="21351"/>
          </a:xfrm>
          <a:prstGeom prst="rect">
            <a:avLst/>
          </a:pr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5" name="Google Shape;1295;p82"/>
          <p:cNvSpPr/>
          <p:nvPr/>
        </p:nvSpPr>
        <p:spPr>
          <a:xfrm>
            <a:off x="2245585" y="3963650"/>
            <a:ext cx="19335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6" name="Google Shape;1296;p82"/>
          <p:cNvSpPr txBox="1"/>
          <p:nvPr>
            <p:ph idx="14" type="title"/>
          </p:nvPr>
        </p:nvSpPr>
        <p:spPr>
          <a:xfrm>
            <a:off x="2245585" y="3963710"/>
            <a:ext cx="19335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Unos na </a:t>
            </a:r>
            <a:r>
              <a:rPr b="1" lang="en" sz="900"/>
              <a:t>bilo kojem jeziku</a:t>
            </a:r>
            <a:endParaRPr sz="900"/>
          </a:p>
        </p:txBody>
      </p:sp>
      <p:sp>
        <p:nvSpPr>
          <p:cNvPr id="1297" name="Google Shape;1297;p82"/>
          <p:cNvSpPr/>
          <p:nvPr/>
        </p:nvSpPr>
        <p:spPr>
          <a:xfrm>
            <a:off x="2245585" y="4559865"/>
            <a:ext cx="1933500" cy="49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8" name="Google Shape;1298;p82"/>
          <p:cNvSpPr txBox="1"/>
          <p:nvPr>
            <p:ph idx="14" type="title"/>
          </p:nvPr>
        </p:nvSpPr>
        <p:spPr>
          <a:xfrm>
            <a:off x="2245585" y="4559925"/>
            <a:ext cx="19335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Vraća predviđenu kategoriju</a:t>
            </a:r>
            <a:br>
              <a:rPr lang="en" sz="900"/>
            </a:br>
            <a:r>
              <a:rPr lang="en" sz="900"/>
              <a:t>i detektovani jezik</a:t>
            </a:r>
            <a:endParaRPr sz="900"/>
          </a:p>
        </p:txBody>
      </p:sp>
      <p:pic>
        <p:nvPicPr>
          <p:cNvPr descr="a speech bubble with circles around it on a white background (Provided by Tenor)" id="1299" name="Google Shape;129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701" y="1574188"/>
            <a:ext cx="1345375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peech bubble with circles around it on a white background (Provided by Tenor)" id="1300" name="Google Shape;1300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425" y="2356513"/>
            <a:ext cx="1345375" cy="10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82"/>
          <p:cNvSpPr txBox="1"/>
          <p:nvPr>
            <p:ph idx="14" type="title"/>
          </p:nvPr>
        </p:nvSpPr>
        <p:spPr>
          <a:xfrm>
            <a:off x="3274451" y="1696450"/>
            <a:ext cx="11727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Jednostavan interfejs za unos teksta</a:t>
            </a:r>
            <a:endParaRPr sz="800"/>
          </a:p>
        </p:txBody>
      </p:sp>
      <p:sp>
        <p:nvSpPr>
          <p:cNvPr id="1302" name="Google Shape;1302;p82"/>
          <p:cNvSpPr txBox="1"/>
          <p:nvPr>
            <p:ph idx="14" type="title"/>
          </p:nvPr>
        </p:nvSpPr>
        <p:spPr>
          <a:xfrm>
            <a:off x="3435100" y="2467109"/>
            <a:ext cx="11727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Model, pretprocesiranje i logika za klasifikaciju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184" r="23184" t="0"/>
          <a:stretch/>
        </p:blipFill>
        <p:spPr>
          <a:xfrm>
            <a:off x="6702600" y="0"/>
            <a:ext cx="2441400" cy="2558449"/>
          </a:xfrm>
          <a:prstGeom prst="rect">
            <a:avLst/>
          </a:prstGeom>
        </p:spPr>
      </p:pic>
      <p:sp>
        <p:nvSpPr>
          <p:cNvPr id="1308" name="Google Shape;1308;p83"/>
          <p:cNvSpPr txBox="1"/>
          <p:nvPr>
            <p:ph idx="8" type="title"/>
          </p:nvPr>
        </p:nvSpPr>
        <p:spPr>
          <a:xfrm>
            <a:off x="115025" y="625650"/>
            <a:ext cx="43596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Zaključak i budući rad</a:t>
            </a:r>
            <a:endParaRPr sz="3300"/>
          </a:p>
        </p:txBody>
      </p:sp>
      <p:sp>
        <p:nvSpPr>
          <p:cNvPr id="1309" name="Google Shape;1309;p83"/>
          <p:cNvSpPr txBox="1"/>
          <p:nvPr>
            <p:ph idx="3" type="subTitle"/>
          </p:nvPr>
        </p:nvSpPr>
        <p:spPr>
          <a:xfrm>
            <a:off x="228600" y="3490577"/>
            <a:ext cx="63672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47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ExtraLight"/>
              <a:buAutoNum type="arabicPeriod"/>
            </a:pPr>
            <a:r>
              <a:rPr lang="en" sz="1200"/>
              <a:t>Balansiranje </a:t>
            </a:r>
            <a:r>
              <a:rPr lang="en" sz="1200"/>
              <a:t>dataseta (tehnike poput SMOTE)</a:t>
            </a:r>
            <a:endParaRPr sz="1200"/>
          </a:p>
          <a:p>
            <a:pPr indent="-1447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ExtraLight"/>
              <a:buAutoNum type="arabicPeriod"/>
            </a:pPr>
            <a:r>
              <a:rPr lang="en" sz="1200"/>
              <a:t>Naprednija arhitektura (CNN ili Transformer-based modeli poput BERT-a)</a:t>
            </a:r>
            <a:endParaRPr sz="1200"/>
          </a:p>
          <a:p>
            <a:pPr indent="-1447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ExtraLight"/>
              <a:buAutoNum type="arabicPeriod"/>
            </a:pPr>
            <a:r>
              <a:rPr lang="en" sz="1200"/>
              <a:t>Bolja reprezentacija teksta (Word2vec ili FastText)</a:t>
            </a:r>
            <a:endParaRPr sz="1200"/>
          </a:p>
        </p:txBody>
      </p:sp>
      <p:sp>
        <p:nvSpPr>
          <p:cNvPr id="1310" name="Google Shape;1310;p83"/>
          <p:cNvSpPr txBox="1"/>
          <p:nvPr>
            <p:ph idx="9" type="title"/>
          </p:nvPr>
        </p:nvSpPr>
        <p:spPr>
          <a:xfrm>
            <a:off x="228600" y="3265725"/>
            <a:ext cx="6367200" cy="2250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Pravci za poboljšanje:</a:t>
            </a:r>
            <a:endParaRPr sz="1200"/>
          </a:p>
        </p:txBody>
      </p:sp>
      <p:sp>
        <p:nvSpPr>
          <p:cNvPr id="1311" name="Google Shape;1311;p83"/>
          <p:cNvSpPr txBox="1"/>
          <p:nvPr>
            <p:ph idx="19" type="title"/>
          </p:nvPr>
        </p:nvSpPr>
        <p:spPr>
          <a:xfrm>
            <a:off x="207674" y="186524"/>
            <a:ext cx="2835000" cy="4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Elektrotehnički fakultet Sarajevo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2025/Juni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descr="a green arrow pointing to the right with a white background (Provided by Tenor)" id="1312" name="Google Shape;13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88" y="566135"/>
            <a:ext cx="900599" cy="6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3"/>
          <p:cNvSpPr txBox="1"/>
          <p:nvPr>
            <p:ph idx="4" type="title"/>
          </p:nvPr>
        </p:nvSpPr>
        <p:spPr>
          <a:xfrm>
            <a:off x="228600" y="1638225"/>
            <a:ext cx="6388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Postignuće: </a:t>
            </a:r>
            <a:r>
              <a:rPr lang="en" sz="1200">
                <a:latin typeface="Sora ExtraLight"/>
                <a:ea typeface="Sora ExtraLight"/>
                <a:cs typeface="Sora ExtraLight"/>
                <a:sym typeface="Sora ExtraLight"/>
              </a:rPr>
              <a:t>Uspješno razvijen end-to-end sistem za klasifikaciju sa solidnom tačnošću od ≈80% na kompleksnom datasetu sa 14 klasa.</a:t>
            </a: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1314" name="Google Shape;1314;p83"/>
          <p:cNvGrpSpPr/>
          <p:nvPr/>
        </p:nvGrpSpPr>
        <p:grpSpPr>
          <a:xfrm>
            <a:off x="7949164" y="2662286"/>
            <a:ext cx="1105978" cy="178655"/>
            <a:chOff x="5076478" y="3141525"/>
            <a:chExt cx="757727" cy="122400"/>
          </a:xfrm>
        </p:grpSpPr>
        <p:sp>
          <p:nvSpPr>
            <p:cNvPr id="1315" name="Google Shape;1315;p83"/>
            <p:cNvSpPr/>
            <p:nvPr/>
          </p:nvSpPr>
          <p:spPr>
            <a:xfrm>
              <a:off x="5076478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16" name="Google Shape;1316;p83"/>
            <p:cNvSpPr/>
            <p:nvPr/>
          </p:nvSpPr>
          <p:spPr>
            <a:xfrm>
              <a:off x="5235310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17" name="Google Shape;1317;p83"/>
            <p:cNvSpPr/>
            <p:nvPr/>
          </p:nvSpPr>
          <p:spPr>
            <a:xfrm>
              <a:off x="5394142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18" name="Google Shape;1318;p83"/>
            <p:cNvSpPr/>
            <p:nvPr/>
          </p:nvSpPr>
          <p:spPr>
            <a:xfrm>
              <a:off x="5711805" y="3141525"/>
              <a:ext cx="122400" cy="1224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19" name="Google Shape;1319;p83"/>
          <p:cNvGrpSpPr/>
          <p:nvPr/>
        </p:nvGrpSpPr>
        <p:grpSpPr>
          <a:xfrm>
            <a:off x="6786375" y="2661464"/>
            <a:ext cx="874148" cy="178655"/>
            <a:chOff x="5076478" y="3141525"/>
            <a:chExt cx="598895" cy="122400"/>
          </a:xfrm>
        </p:grpSpPr>
        <p:sp>
          <p:nvSpPr>
            <p:cNvPr id="1320" name="Google Shape;1320;p83"/>
            <p:cNvSpPr/>
            <p:nvPr/>
          </p:nvSpPr>
          <p:spPr>
            <a:xfrm>
              <a:off x="5076478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21" name="Google Shape;1321;p83"/>
            <p:cNvSpPr/>
            <p:nvPr/>
          </p:nvSpPr>
          <p:spPr>
            <a:xfrm>
              <a:off x="5235310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22" name="Google Shape;1322;p83"/>
            <p:cNvSpPr/>
            <p:nvPr/>
          </p:nvSpPr>
          <p:spPr>
            <a:xfrm>
              <a:off x="5394142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323" name="Google Shape;1323;p83"/>
            <p:cNvSpPr/>
            <p:nvPr/>
          </p:nvSpPr>
          <p:spPr>
            <a:xfrm>
              <a:off x="5552973" y="3141525"/>
              <a:ext cx="122400" cy="1224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324" name="Google Shape;1324;p83"/>
          <p:cNvSpPr/>
          <p:nvPr/>
        </p:nvSpPr>
        <p:spPr>
          <a:xfrm>
            <a:off x="7716795" y="2661450"/>
            <a:ext cx="178800" cy="178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5" name="Google Shape;1325;p83"/>
          <p:cNvSpPr/>
          <p:nvPr/>
        </p:nvSpPr>
        <p:spPr>
          <a:xfrm>
            <a:off x="8652435" y="2662272"/>
            <a:ext cx="178800" cy="1788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6" name="Google Shape;1326;p83"/>
          <p:cNvSpPr txBox="1"/>
          <p:nvPr/>
        </p:nvSpPr>
        <p:spPr>
          <a:xfrm>
            <a:off x="7058542" y="2771414"/>
            <a:ext cx="1772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rPr>
              <a:t>Tačnost sistema ≈80%</a:t>
            </a:r>
            <a:endParaRPr sz="1000">
              <a:solidFill>
                <a:schemeClr val="lt1"/>
              </a:solidFill>
              <a:latin typeface="Sora ExtraLight"/>
              <a:ea typeface="Sora ExtraLight"/>
              <a:cs typeface="Sora ExtraLight"/>
              <a:sym typeface="Sora ExtraLight"/>
            </a:endParaRPr>
          </a:p>
        </p:txBody>
      </p:sp>
      <p:sp>
        <p:nvSpPr>
          <p:cNvPr id="1327" name="Google Shape;1327;p83"/>
          <p:cNvSpPr txBox="1"/>
          <p:nvPr>
            <p:ph idx="4" type="title"/>
          </p:nvPr>
        </p:nvSpPr>
        <p:spPr>
          <a:xfrm>
            <a:off x="207675" y="2417650"/>
            <a:ext cx="63882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Ključni uvidi</a:t>
            </a: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" sz="1200">
                <a:latin typeface="Sora ExtraLight"/>
                <a:ea typeface="Sora ExtraLight"/>
                <a:cs typeface="Sora ExtraLight"/>
                <a:sym typeface="Sora ExtraLight"/>
              </a:rPr>
              <a:t>Imbalans podataka i semantička sličnost su glavni limitirajući faktori. TF-IDF sa bigramima je dobar kompromis između jednostavnosti i performansi.</a:t>
            </a:r>
            <a:endParaRPr sz="1200"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descr="a graph showing a line going up with circles around it (Provided by Tenor)" id="1328" name="Google Shape;132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888" y="2806988"/>
            <a:ext cx="2304825" cy="112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84"/>
          <p:cNvSpPr txBox="1"/>
          <p:nvPr>
            <p:ph type="title"/>
          </p:nvPr>
        </p:nvSpPr>
        <p:spPr>
          <a:xfrm>
            <a:off x="1939950" y="1338900"/>
            <a:ext cx="52641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sp>
        <p:nvSpPr>
          <p:cNvPr id="1334" name="Google Shape;1334;p84"/>
          <p:cNvSpPr txBox="1"/>
          <p:nvPr>
            <p:ph idx="1" type="subTitle"/>
          </p:nvPr>
        </p:nvSpPr>
        <p:spPr>
          <a:xfrm>
            <a:off x="163725" y="4143650"/>
            <a:ext cx="2709300" cy="832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Ako imate pitanja, kontaktirajte: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akazazovic1@etf.unsa.ba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dmujkic1@etf.unsa.ba</a:t>
            </a:r>
            <a:endParaRPr/>
          </a:p>
        </p:txBody>
      </p:sp>
      <p:sp>
        <p:nvSpPr>
          <p:cNvPr id="1335" name="Google Shape;1335;p84"/>
          <p:cNvSpPr txBox="1"/>
          <p:nvPr>
            <p:ph idx="2" type="title"/>
          </p:nvPr>
        </p:nvSpPr>
        <p:spPr>
          <a:xfrm>
            <a:off x="38100" y="93150"/>
            <a:ext cx="2835000" cy="454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pic>
        <p:nvPicPr>
          <p:cNvPr descr="a penguin is sitting at a desk using a laptop computer (Provided by Tenor)" id="1336" name="Google Shape;133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975" y="3451475"/>
            <a:ext cx="1692025" cy="16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65" title="learn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449" y="736188"/>
            <a:ext cx="2558826" cy="2006618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5"/>
          <p:cNvSpPr txBox="1"/>
          <p:nvPr>
            <p:ph idx="3" type="title"/>
          </p:nvPr>
        </p:nvSpPr>
        <p:spPr>
          <a:xfrm>
            <a:off x="115025" y="394875"/>
            <a:ext cx="3941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953" name="Google Shape;953;p65"/>
          <p:cNvSpPr txBox="1"/>
          <p:nvPr>
            <p:ph type="title"/>
          </p:nvPr>
        </p:nvSpPr>
        <p:spPr>
          <a:xfrm>
            <a:off x="38100" y="93150"/>
            <a:ext cx="2823900" cy="454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Elektrotehnički fakultet Sarajevo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2025/Juni</a:t>
            </a:r>
            <a:endParaRPr/>
          </a:p>
        </p:txBody>
      </p:sp>
      <p:sp>
        <p:nvSpPr>
          <p:cNvPr id="954" name="Google Shape;954;p65"/>
          <p:cNvSpPr/>
          <p:nvPr/>
        </p:nvSpPr>
        <p:spPr>
          <a:xfrm rot="10800000">
            <a:off x="246532" y="1066009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5" name="Google Shape;955;p65"/>
          <p:cNvSpPr/>
          <p:nvPr/>
        </p:nvSpPr>
        <p:spPr>
          <a:xfrm>
            <a:off x="248950" y="1066025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6" name="Google Shape;956;p65"/>
          <p:cNvSpPr txBox="1"/>
          <p:nvPr/>
        </p:nvSpPr>
        <p:spPr>
          <a:xfrm>
            <a:off x="281399" y="1166432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57" name="Google Shape;957;p65"/>
          <p:cNvSpPr/>
          <p:nvPr/>
        </p:nvSpPr>
        <p:spPr>
          <a:xfrm rot="10800000">
            <a:off x="498294" y="1522523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8" name="Google Shape;958;p65"/>
          <p:cNvSpPr/>
          <p:nvPr/>
        </p:nvSpPr>
        <p:spPr>
          <a:xfrm>
            <a:off x="500712" y="1522539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9" name="Google Shape;959;p65"/>
          <p:cNvSpPr txBox="1"/>
          <p:nvPr/>
        </p:nvSpPr>
        <p:spPr>
          <a:xfrm>
            <a:off x="533162" y="1622946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60" name="Google Shape;960;p65"/>
          <p:cNvSpPr/>
          <p:nvPr/>
        </p:nvSpPr>
        <p:spPr>
          <a:xfrm rot="10800000">
            <a:off x="750057" y="1979061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1" name="Google Shape;961;p65"/>
          <p:cNvSpPr/>
          <p:nvPr/>
        </p:nvSpPr>
        <p:spPr>
          <a:xfrm>
            <a:off x="752475" y="1979078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2" name="Google Shape;962;p65"/>
          <p:cNvSpPr txBox="1"/>
          <p:nvPr/>
        </p:nvSpPr>
        <p:spPr>
          <a:xfrm>
            <a:off x="784924" y="2079485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63" name="Google Shape;963;p65"/>
          <p:cNvSpPr/>
          <p:nvPr/>
        </p:nvSpPr>
        <p:spPr>
          <a:xfrm rot="10800000">
            <a:off x="1001832" y="2435625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4" name="Google Shape;964;p65"/>
          <p:cNvSpPr/>
          <p:nvPr/>
        </p:nvSpPr>
        <p:spPr>
          <a:xfrm>
            <a:off x="1004250" y="2435641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5" name="Google Shape;965;p65"/>
          <p:cNvSpPr txBox="1"/>
          <p:nvPr/>
        </p:nvSpPr>
        <p:spPr>
          <a:xfrm>
            <a:off x="1036699" y="2536049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66" name="Google Shape;966;p65"/>
          <p:cNvSpPr/>
          <p:nvPr/>
        </p:nvSpPr>
        <p:spPr>
          <a:xfrm rot="10800000">
            <a:off x="1262994" y="2892214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7" name="Google Shape;967;p65"/>
          <p:cNvSpPr/>
          <p:nvPr/>
        </p:nvSpPr>
        <p:spPr>
          <a:xfrm>
            <a:off x="1265412" y="2892230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8" name="Google Shape;968;p65"/>
          <p:cNvSpPr txBox="1"/>
          <p:nvPr/>
        </p:nvSpPr>
        <p:spPr>
          <a:xfrm>
            <a:off x="1297862" y="2992638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69" name="Google Shape;969;p65"/>
          <p:cNvSpPr/>
          <p:nvPr/>
        </p:nvSpPr>
        <p:spPr>
          <a:xfrm rot="10800000">
            <a:off x="1003044" y="3349740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0" name="Google Shape;970;p65"/>
          <p:cNvSpPr/>
          <p:nvPr/>
        </p:nvSpPr>
        <p:spPr>
          <a:xfrm>
            <a:off x="1005462" y="3349756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1" name="Google Shape;971;p65"/>
          <p:cNvSpPr txBox="1"/>
          <p:nvPr/>
        </p:nvSpPr>
        <p:spPr>
          <a:xfrm>
            <a:off x="1037912" y="3450164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2" name="Google Shape;972;p65"/>
          <p:cNvSpPr/>
          <p:nvPr/>
        </p:nvSpPr>
        <p:spPr>
          <a:xfrm rot="10800000">
            <a:off x="751269" y="3807292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3" name="Google Shape;973;p65"/>
          <p:cNvSpPr/>
          <p:nvPr/>
        </p:nvSpPr>
        <p:spPr>
          <a:xfrm>
            <a:off x="753687" y="3807308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4" name="Google Shape;974;p65"/>
          <p:cNvSpPr txBox="1"/>
          <p:nvPr/>
        </p:nvSpPr>
        <p:spPr>
          <a:xfrm>
            <a:off x="786137" y="3907716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7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5" name="Google Shape;975;p65"/>
          <p:cNvSpPr/>
          <p:nvPr/>
        </p:nvSpPr>
        <p:spPr>
          <a:xfrm rot="10800000">
            <a:off x="499494" y="4265731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6" name="Google Shape;976;p65"/>
          <p:cNvSpPr/>
          <p:nvPr/>
        </p:nvSpPr>
        <p:spPr>
          <a:xfrm>
            <a:off x="501912" y="4265747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7" name="Google Shape;977;p65"/>
          <p:cNvSpPr txBox="1"/>
          <p:nvPr/>
        </p:nvSpPr>
        <p:spPr>
          <a:xfrm>
            <a:off x="534362" y="4366154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8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8" name="Google Shape;978;p65"/>
          <p:cNvSpPr/>
          <p:nvPr/>
        </p:nvSpPr>
        <p:spPr>
          <a:xfrm rot="10800000">
            <a:off x="247732" y="4722393"/>
            <a:ext cx="263342" cy="433841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9" name="Google Shape;979;p65"/>
          <p:cNvSpPr/>
          <p:nvPr/>
        </p:nvSpPr>
        <p:spPr>
          <a:xfrm>
            <a:off x="250150" y="4722400"/>
            <a:ext cx="3598200" cy="433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0" name="Google Shape;980;p65"/>
          <p:cNvSpPr txBox="1"/>
          <p:nvPr/>
        </p:nvSpPr>
        <p:spPr>
          <a:xfrm>
            <a:off x="282599" y="4822817"/>
            <a:ext cx="216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9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81" name="Google Shape;981;p65"/>
          <p:cNvSpPr txBox="1"/>
          <p:nvPr>
            <p:ph idx="9" type="subTitle"/>
          </p:nvPr>
        </p:nvSpPr>
        <p:spPr>
          <a:xfrm>
            <a:off x="733100" y="1094954"/>
            <a:ext cx="29265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Uvod u problem i cilj projekta</a:t>
            </a:r>
            <a:endParaRPr/>
          </a:p>
        </p:txBody>
      </p:sp>
      <p:sp>
        <p:nvSpPr>
          <p:cNvPr id="982" name="Google Shape;982;p65"/>
          <p:cNvSpPr txBox="1"/>
          <p:nvPr>
            <p:ph idx="9" type="subTitle"/>
          </p:nvPr>
        </p:nvSpPr>
        <p:spPr>
          <a:xfrm>
            <a:off x="1279825" y="4745925"/>
            <a:ext cx="17010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Zaključak</a:t>
            </a:r>
            <a:endParaRPr/>
          </a:p>
        </p:txBody>
      </p:sp>
      <p:sp>
        <p:nvSpPr>
          <p:cNvPr id="983" name="Google Shape;983;p65"/>
          <p:cNvSpPr txBox="1"/>
          <p:nvPr>
            <p:ph idx="9" type="subTitle"/>
          </p:nvPr>
        </p:nvSpPr>
        <p:spPr>
          <a:xfrm>
            <a:off x="910263" y="4284593"/>
            <a:ext cx="29265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aplikacija na anvilu</a:t>
            </a:r>
            <a:endParaRPr/>
          </a:p>
        </p:txBody>
      </p:sp>
      <p:sp>
        <p:nvSpPr>
          <p:cNvPr id="984" name="Google Shape;984;p65"/>
          <p:cNvSpPr txBox="1"/>
          <p:nvPr>
            <p:ph idx="9" type="subTitle"/>
          </p:nvPr>
        </p:nvSpPr>
        <p:spPr>
          <a:xfrm>
            <a:off x="1939038" y="3827263"/>
            <a:ext cx="14673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Evaluacija</a:t>
            </a:r>
            <a:endParaRPr/>
          </a:p>
        </p:txBody>
      </p:sp>
      <p:sp>
        <p:nvSpPr>
          <p:cNvPr id="985" name="Google Shape;985;p65"/>
          <p:cNvSpPr txBox="1"/>
          <p:nvPr>
            <p:ph idx="9" type="subTitle"/>
          </p:nvPr>
        </p:nvSpPr>
        <p:spPr>
          <a:xfrm>
            <a:off x="2218538" y="3373325"/>
            <a:ext cx="13149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Rezultati</a:t>
            </a:r>
            <a:endParaRPr/>
          </a:p>
        </p:txBody>
      </p:sp>
      <p:sp>
        <p:nvSpPr>
          <p:cNvPr id="986" name="Google Shape;986;p65"/>
          <p:cNvSpPr txBox="1"/>
          <p:nvPr>
            <p:ph idx="9" type="subTitle"/>
          </p:nvPr>
        </p:nvSpPr>
        <p:spPr>
          <a:xfrm>
            <a:off x="2443350" y="2914000"/>
            <a:ext cx="12423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987" name="Google Shape;987;p65"/>
          <p:cNvSpPr txBox="1"/>
          <p:nvPr>
            <p:ph idx="9" type="subTitle"/>
          </p:nvPr>
        </p:nvSpPr>
        <p:spPr>
          <a:xfrm>
            <a:off x="1365850" y="2457400"/>
            <a:ext cx="30789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Pretprocesiranje i vektorizacija</a:t>
            </a:r>
            <a:endParaRPr/>
          </a:p>
        </p:txBody>
      </p:sp>
      <p:sp>
        <p:nvSpPr>
          <p:cNvPr id="988" name="Google Shape;988;p65"/>
          <p:cNvSpPr txBox="1"/>
          <p:nvPr>
            <p:ph idx="9" type="subTitle"/>
          </p:nvPr>
        </p:nvSpPr>
        <p:spPr>
          <a:xfrm>
            <a:off x="1172400" y="2000850"/>
            <a:ext cx="29265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Odabrani dataset</a:t>
            </a:r>
            <a:endParaRPr/>
          </a:p>
        </p:txBody>
      </p:sp>
      <p:sp>
        <p:nvSpPr>
          <p:cNvPr id="989" name="Google Shape;989;p65"/>
          <p:cNvSpPr txBox="1"/>
          <p:nvPr>
            <p:ph idx="9" type="subTitle"/>
          </p:nvPr>
        </p:nvSpPr>
        <p:spPr>
          <a:xfrm>
            <a:off x="960450" y="1544300"/>
            <a:ext cx="2926500" cy="39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Pregled stanja u oblasti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6"/>
          <p:cNvSpPr txBox="1"/>
          <p:nvPr>
            <p:ph idx="2" type="title"/>
          </p:nvPr>
        </p:nvSpPr>
        <p:spPr>
          <a:xfrm>
            <a:off x="38100" y="93150"/>
            <a:ext cx="2385600" cy="409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 </a:t>
            </a:r>
            <a:endParaRPr sz="1000"/>
          </a:p>
        </p:txBody>
      </p:sp>
      <p:sp>
        <p:nvSpPr>
          <p:cNvPr id="995" name="Google Shape;995;p66"/>
          <p:cNvSpPr txBox="1"/>
          <p:nvPr>
            <p:ph type="title"/>
          </p:nvPr>
        </p:nvSpPr>
        <p:spPr>
          <a:xfrm>
            <a:off x="115025" y="502775"/>
            <a:ext cx="35409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Uvod u Problem i Cilj Projekta</a:t>
            </a:r>
            <a:endParaRPr/>
          </a:p>
        </p:txBody>
      </p:sp>
      <p:sp>
        <p:nvSpPr>
          <p:cNvPr id="996" name="Google Shape;996;p66"/>
          <p:cNvSpPr txBox="1"/>
          <p:nvPr>
            <p:ph idx="1" type="body"/>
          </p:nvPr>
        </p:nvSpPr>
        <p:spPr>
          <a:xfrm>
            <a:off x="115025" y="1801500"/>
            <a:ext cx="48045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Problem: </a:t>
            </a:r>
            <a:r>
              <a:rPr lang="en" sz="1400"/>
              <a:t>Digitalno doba = eksplozija informacija. 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Ručno sortiranje: </a:t>
            </a:r>
            <a:endParaRPr sz="1400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Vremenski zahtjevno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Subjektivno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Neefiksano 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97" name="Google Shape;997;p66" title="previse_info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50" y="93138"/>
            <a:ext cx="2385600" cy="2574061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66"/>
          <p:cNvSpPr/>
          <p:nvPr/>
        </p:nvSpPr>
        <p:spPr>
          <a:xfrm>
            <a:off x="5120400" y="3015175"/>
            <a:ext cx="3795000" cy="1764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77000">
                <a:schemeClr val="accent1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9" name="Google Shape;999;p66"/>
          <p:cNvSpPr txBox="1"/>
          <p:nvPr>
            <p:ph idx="1" type="body"/>
          </p:nvPr>
        </p:nvSpPr>
        <p:spPr>
          <a:xfrm>
            <a:off x="6480750" y="3114375"/>
            <a:ext cx="10743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400">
                <a:solidFill>
                  <a:srgbClr val="274E13"/>
                </a:solidFill>
              </a:rPr>
              <a:t>Rješenje </a:t>
            </a:r>
            <a:endParaRPr sz="1400">
              <a:solidFill>
                <a:srgbClr val="274E13"/>
              </a:solidFill>
            </a:endParaRPr>
          </a:p>
        </p:txBody>
      </p:sp>
      <p:sp>
        <p:nvSpPr>
          <p:cNvPr id="1000" name="Google Shape;1000;p66"/>
          <p:cNvSpPr txBox="1"/>
          <p:nvPr>
            <p:ph idx="1" type="body"/>
          </p:nvPr>
        </p:nvSpPr>
        <p:spPr>
          <a:xfrm>
            <a:off x="5557200" y="3523875"/>
            <a:ext cx="29214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8761D"/>
                </a:solidFill>
              </a:rPr>
              <a:t>Model vještačke inteligencije za automatsku klasifikaciju na osnovu naslova i teksta. 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7"/>
          <p:cNvSpPr/>
          <p:nvPr/>
        </p:nvSpPr>
        <p:spPr>
          <a:xfrm rot="10800000">
            <a:off x="1235525" y="1596250"/>
            <a:ext cx="632425" cy="1261900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6" name="Google Shape;1006;p67"/>
          <p:cNvSpPr/>
          <p:nvPr/>
        </p:nvSpPr>
        <p:spPr>
          <a:xfrm>
            <a:off x="2982225" y="3031450"/>
            <a:ext cx="3544500" cy="126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7" name="Google Shape;1007;p67"/>
          <p:cNvSpPr/>
          <p:nvPr/>
        </p:nvSpPr>
        <p:spPr>
          <a:xfrm rot="10800000">
            <a:off x="2952675" y="3031400"/>
            <a:ext cx="632425" cy="1261900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8" name="Google Shape;1008;p67"/>
          <p:cNvSpPr/>
          <p:nvPr/>
        </p:nvSpPr>
        <p:spPr>
          <a:xfrm>
            <a:off x="4699375" y="1596250"/>
            <a:ext cx="3436800" cy="126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9" name="Google Shape;1009;p67"/>
          <p:cNvSpPr/>
          <p:nvPr/>
        </p:nvSpPr>
        <p:spPr>
          <a:xfrm rot="10800000">
            <a:off x="4672250" y="1596250"/>
            <a:ext cx="618259" cy="1261900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0" name="Google Shape;1010;p67"/>
          <p:cNvSpPr/>
          <p:nvPr/>
        </p:nvSpPr>
        <p:spPr>
          <a:xfrm>
            <a:off x="1235525" y="1596250"/>
            <a:ext cx="3332400" cy="1261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011" name="Google Shape;1011;p6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p67"/>
          <p:cNvSpPr txBox="1"/>
          <p:nvPr>
            <p:ph type="title"/>
          </p:nvPr>
        </p:nvSpPr>
        <p:spPr>
          <a:xfrm>
            <a:off x="38100" y="93150"/>
            <a:ext cx="2606400" cy="7470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013" name="Google Shape;1013;p67"/>
          <p:cNvSpPr txBox="1"/>
          <p:nvPr>
            <p:ph idx="8" type="subTitle"/>
          </p:nvPr>
        </p:nvSpPr>
        <p:spPr>
          <a:xfrm>
            <a:off x="3585100" y="3127375"/>
            <a:ext cx="2394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400"/>
              <a:t>Naučni rad: Word2vec + CNN</a:t>
            </a:r>
            <a:endParaRPr sz="1400"/>
          </a:p>
        </p:txBody>
      </p:sp>
      <p:sp>
        <p:nvSpPr>
          <p:cNvPr id="1014" name="Google Shape;1014;p67"/>
          <p:cNvSpPr txBox="1"/>
          <p:nvPr>
            <p:ph idx="5" type="title"/>
          </p:nvPr>
        </p:nvSpPr>
        <p:spPr>
          <a:xfrm>
            <a:off x="1684350" y="214350"/>
            <a:ext cx="5869200" cy="7470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Pregled Stanja u Oblasti</a:t>
            </a:r>
            <a:endParaRPr sz="3200"/>
          </a:p>
        </p:txBody>
      </p:sp>
      <p:sp>
        <p:nvSpPr>
          <p:cNvPr id="1015" name="Google Shape;1015;p67"/>
          <p:cNvSpPr txBox="1"/>
          <p:nvPr/>
        </p:nvSpPr>
        <p:spPr>
          <a:xfrm>
            <a:off x="1439363" y="18883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16" name="Google Shape;1016;p67"/>
          <p:cNvSpPr txBox="1"/>
          <p:nvPr/>
        </p:nvSpPr>
        <p:spPr>
          <a:xfrm>
            <a:off x="4869875" y="18883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17" name="Google Shape;1017;p67"/>
          <p:cNvSpPr txBox="1"/>
          <p:nvPr/>
        </p:nvSpPr>
        <p:spPr>
          <a:xfrm>
            <a:off x="3156519" y="33235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18" name="Google Shape;1018;p67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Naučni rad: Heidi Manai</a:t>
            </a:r>
            <a:endParaRPr sz="1400"/>
          </a:p>
        </p:txBody>
      </p:sp>
      <p:sp>
        <p:nvSpPr>
          <p:cNvPr id="1019" name="Google Shape;1019;p67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 www.kaggle.com/c/learn-ai-bbc/data 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0" name="Google Shape;1020;p67"/>
          <p:cNvSpPr txBox="1"/>
          <p:nvPr>
            <p:ph idx="9" type="subTitle"/>
          </p:nvPr>
        </p:nvSpPr>
        <p:spPr>
          <a:xfrm>
            <a:off x="5297575" y="1692275"/>
            <a:ext cx="27000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Naučni rad: Vietnamese News</a:t>
            </a:r>
            <a:endParaRPr sz="1400"/>
          </a:p>
        </p:txBody>
      </p:sp>
      <p:sp>
        <p:nvSpPr>
          <p:cNvPr id="1021" name="Google Shape;1021;p67"/>
          <p:cNvSpPr txBox="1"/>
          <p:nvPr>
            <p:ph idx="2" type="body"/>
          </p:nvPr>
        </p:nvSpPr>
        <p:spPr>
          <a:xfrm>
            <a:off x="3585100" y="3615600"/>
            <a:ext cx="28872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 journals.plos.org/plosone/article?id=10.1371/journal.pone.0220976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2" name="Google Shape;1022;p67"/>
          <p:cNvSpPr txBox="1"/>
          <p:nvPr>
            <p:ph idx="3" type="body"/>
          </p:nvPr>
        </p:nvSpPr>
        <p:spPr>
          <a:xfrm>
            <a:off x="5297575" y="22085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 www.jait.us/uploadfile/2021/1029/20211029035100618.pdf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23" name="Google Shape;1023;p67" title="research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03501">
            <a:off x="6797600" y="3448011"/>
            <a:ext cx="2394900" cy="143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7" title="Kaggle_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2302" y="4466650"/>
            <a:ext cx="1509500" cy="5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8"/>
          <p:cNvSpPr txBox="1"/>
          <p:nvPr>
            <p:ph idx="2" type="title"/>
          </p:nvPr>
        </p:nvSpPr>
        <p:spPr>
          <a:xfrm>
            <a:off x="38100" y="93150"/>
            <a:ext cx="2606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030" name="Google Shape;1030;p68"/>
          <p:cNvSpPr txBox="1"/>
          <p:nvPr>
            <p:ph type="title"/>
          </p:nvPr>
        </p:nvSpPr>
        <p:spPr>
          <a:xfrm>
            <a:off x="115025" y="502775"/>
            <a:ext cx="69384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Machine Learning: Text Classification of News Articles - Heidi Manai</a:t>
            </a:r>
            <a:endParaRPr sz="3200"/>
          </a:p>
        </p:txBody>
      </p:sp>
      <p:sp>
        <p:nvSpPr>
          <p:cNvPr id="1031" name="Google Shape;1031;p68"/>
          <p:cNvSpPr txBox="1"/>
          <p:nvPr>
            <p:ph idx="5" type="title"/>
          </p:nvPr>
        </p:nvSpPr>
        <p:spPr>
          <a:xfrm>
            <a:off x="6469225" y="1120200"/>
            <a:ext cx="24126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Dataset:</a:t>
            </a:r>
            <a:r>
              <a:rPr lang="en">
                <a:solidFill>
                  <a:srgbClr val="38761D"/>
                </a:solidFill>
              </a:rPr>
              <a:t> BBC News sa 5 kategorija: tech, business, sport, entertainment, politics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32" name="Google Shape;1032;p68"/>
          <p:cNvSpPr/>
          <p:nvPr/>
        </p:nvSpPr>
        <p:spPr>
          <a:xfrm rot="-5400000">
            <a:off x="7368925" y="235200"/>
            <a:ext cx="613200" cy="2519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33" name="Google Shape;1033;p68"/>
          <p:cNvGrpSpPr/>
          <p:nvPr/>
        </p:nvGrpSpPr>
        <p:grpSpPr>
          <a:xfrm>
            <a:off x="4342642" y="1895407"/>
            <a:ext cx="2481258" cy="2023575"/>
            <a:chOff x="5632317" y="1189775"/>
            <a:chExt cx="3305700" cy="2968860"/>
          </a:xfrm>
        </p:grpSpPr>
        <p:sp>
          <p:nvSpPr>
            <p:cNvPr id="1034" name="Google Shape;1034;p6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Primjena modela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35" name="Google Shape;1035;p68"/>
            <p:cNvSpPr txBox="1"/>
            <p:nvPr/>
          </p:nvSpPr>
          <p:spPr>
            <a:xfrm>
              <a:off x="5875333" y="2057135"/>
              <a:ext cx="2797200" cy="21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Korišteni tradicionalni ML algoritmi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OneVsRest strategija klasifikacije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6" name="Google Shape;1036;p68"/>
          <p:cNvGrpSpPr/>
          <p:nvPr/>
        </p:nvGrpSpPr>
        <p:grpSpPr>
          <a:xfrm>
            <a:off x="115025" y="1895554"/>
            <a:ext cx="2662303" cy="3132733"/>
            <a:chOff x="0" y="1189989"/>
            <a:chExt cx="3546900" cy="4596146"/>
          </a:xfrm>
        </p:grpSpPr>
        <p:sp>
          <p:nvSpPr>
            <p:cNvPr id="1037" name="Google Shape;1037;p6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Pretprocesiranje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38" name="Google Shape;1038;p68"/>
            <p:cNvSpPr txBox="1"/>
            <p:nvPr/>
          </p:nvSpPr>
          <p:spPr>
            <a:xfrm>
              <a:off x="151312" y="2057135"/>
              <a:ext cx="2793000" cy="3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Konverzija u mala slova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Uklanjanje tagova i specijalnih karaktera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Uklanjanje stop riječi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Lematizacija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9" name="Google Shape;1039;p68"/>
          <p:cNvGrpSpPr/>
          <p:nvPr/>
        </p:nvGrpSpPr>
        <p:grpSpPr>
          <a:xfrm>
            <a:off x="2324945" y="1895407"/>
            <a:ext cx="2481258" cy="2023575"/>
            <a:chOff x="2944204" y="1189775"/>
            <a:chExt cx="3305700" cy="2968860"/>
          </a:xfrm>
        </p:grpSpPr>
        <p:sp>
          <p:nvSpPr>
            <p:cNvPr id="1040" name="Google Shape;1040;p6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Vektorizacija</a:t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41" name="Google Shape;1041;p68"/>
            <p:cNvSpPr txBox="1"/>
            <p:nvPr/>
          </p:nvSpPr>
          <p:spPr>
            <a:xfrm>
              <a:off x="3152778" y="2057135"/>
              <a:ext cx="2847600" cy="21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Korištenje Bag of Words (BoW) modela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Svaki članak = vektor frekvencija riječi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Zanemaruje kontekst i redoslijed riječi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42" name="Google Shape;1042;p68" title="algoritmi_ml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500" y="2299623"/>
            <a:ext cx="2778250" cy="27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idx="3" type="title"/>
          </p:nvPr>
        </p:nvSpPr>
        <p:spPr>
          <a:xfrm>
            <a:off x="115025" y="502775"/>
            <a:ext cx="42462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Postignuti rezultati i poboljšanja</a:t>
            </a:r>
            <a:endParaRPr sz="3300"/>
          </a:p>
        </p:txBody>
      </p:sp>
      <p:sp>
        <p:nvSpPr>
          <p:cNvPr id="1048" name="Google Shape;1048;p69"/>
          <p:cNvSpPr txBox="1"/>
          <p:nvPr>
            <p:ph type="title"/>
          </p:nvPr>
        </p:nvSpPr>
        <p:spPr>
          <a:xfrm>
            <a:off x="38100" y="93150"/>
            <a:ext cx="26175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pic>
        <p:nvPicPr>
          <p:cNvPr id="1049" name="Google Shape;10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99" y="2669554"/>
            <a:ext cx="4060675" cy="21332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9"/>
          <p:cNvSpPr txBox="1"/>
          <p:nvPr>
            <p:ph type="title"/>
          </p:nvPr>
        </p:nvSpPr>
        <p:spPr>
          <a:xfrm>
            <a:off x="5666125" y="3337800"/>
            <a:ext cx="2024100" cy="613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Random forest i tačnost od 98%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051" name="Google Shape;1051;p69"/>
          <p:cNvSpPr txBox="1"/>
          <p:nvPr>
            <p:ph type="title"/>
          </p:nvPr>
        </p:nvSpPr>
        <p:spPr>
          <a:xfrm>
            <a:off x="228600" y="1612650"/>
            <a:ext cx="29211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Bag of Words i tradicionalni ML algoritmi</a:t>
            </a:r>
            <a:r>
              <a:rPr lang="en" sz="1400">
                <a:solidFill>
                  <a:srgbClr val="38761D"/>
                </a:solidFill>
              </a:rPr>
              <a:t> 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052" name="Google Shape;1052;p69"/>
          <p:cNvSpPr/>
          <p:nvPr/>
        </p:nvSpPr>
        <p:spPr>
          <a:xfrm rot="-5400000">
            <a:off x="1420950" y="304050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3" name="Google Shape;1053;p69"/>
          <p:cNvSpPr/>
          <p:nvPr/>
        </p:nvSpPr>
        <p:spPr>
          <a:xfrm rot="-5400000">
            <a:off x="5836975" y="-454950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4" name="Google Shape;1054;p69"/>
          <p:cNvSpPr txBox="1"/>
          <p:nvPr>
            <p:ph type="title"/>
          </p:nvPr>
        </p:nvSpPr>
        <p:spPr>
          <a:xfrm>
            <a:off x="4572875" y="853650"/>
            <a:ext cx="33672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TF-IDF vektorizacija: </a:t>
            </a:r>
            <a:r>
              <a:rPr lang="en" sz="1400">
                <a:solidFill>
                  <a:srgbClr val="38761D"/>
                </a:solidFill>
              </a:rPr>
              <a:t>veći značaj za ključne riječi u članku</a:t>
            </a:r>
            <a:endParaRPr sz="1400">
              <a:solidFill>
                <a:srgbClr val="38761D"/>
              </a:solidFill>
            </a:endParaRPr>
          </a:p>
        </p:txBody>
      </p:sp>
      <p:pic>
        <p:nvPicPr>
          <p:cNvPr id="1055" name="Google Shape;1055;p69" title="arr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83626" y="1565986"/>
            <a:ext cx="534649" cy="6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9"/>
          <p:cNvSpPr txBox="1"/>
          <p:nvPr>
            <p:ph type="title"/>
          </p:nvPr>
        </p:nvSpPr>
        <p:spPr>
          <a:xfrm>
            <a:off x="4683025" y="1612650"/>
            <a:ext cx="29211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N-grami</a:t>
            </a:r>
            <a:r>
              <a:rPr b="1" lang="en" sz="1400">
                <a:solidFill>
                  <a:srgbClr val="38761D"/>
                </a:solidFill>
              </a:rPr>
              <a:t>: </a:t>
            </a:r>
            <a:r>
              <a:rPr lang="en" sz="1400">
                <a:solidFill>
                  <a:srgbClr val="38761D"/>
                </a:solidFill>
              </a:rPr>
              <a:t>kombinovanje uzastopnih riječi </a:t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1057" name="Google Shape;1057;p69"/>
          <p:cNvSpPr/>
          <p:nvPr/>
        </p:nvSpPr>
        <p:spPr>
          <a:xfrm rot="-5400000">
            <a:off x="5836975" y="304050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8" name="Google Shape;1058;p69"/>
          <p:cNvSpPr/>
          <p:nvPr/>
        </p:nvSpPr>
        <p:spPr>
          <a:xfrm rot="-5400000">
            <a:off x="5836975" y="1063050"/>
            <a:ext cx="613200" cy="3182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9" name="Google Shape;1059;p69"/>
          <p:cNvSpPr txBox="1"/>
          <p:nvPr>
            <p:ph type="title"/>
          </p:nvPr>
        </p:nvSpPr>
        <p:spPr>
          <a:xfrm>
            <a:off x="4552225" y="2347800"/>
            <a:ext cx="3182700" cy="5655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</a:rPr>
              <a:t>Neuronske mreže: </a:t>
            </a:r>
            <a:r>
              <a:rPr lang="en" sz="1400">
                <a:solidFill>
                  <a:srgbClr val="38761D"/>
                </a:solidFill>
              </a:rPr>
              <a:t>kompleksne strukture i semantički odnosi </a:t>
            </a:r>
            <a:endParaRPr sz="1400">
              <a:solidFill>
                <a:srgbClr val="38761D"/>
              </a:solidFill>
            </a:endParaRPr>
          </a:p>
        </p:txBody>
      </p:sp>
      <p:cxnSp>
        <p:nvCxnSpPr>
          <p:cNvPr id="1060" name="Google Shape;1060;p69"/>
          <p:cNvCxnSpPr>
            <a:stCxn id="1050" idx="1"/>
          </p:cNvCxnSpPr>
          <p:nvPr/>
        </p:nvCxnSpPr>
        <p:spPr>
          <a:xfrm rot="10800000">
            <a:off x="2873125" y="3375300"/>
            <a:ext cx="2793000" cy="269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0"/>
          <p:cNvSpPr txBox="1"/>
          <p:nvPr>
            <p:ph idx="2" type="title"/>
          </p:nvPr>
        </p:nvSpPr>
        <p:spPr>
          <a:xfrm>
            <a:off x="38100" y="93150"/>
            <a:ext cx="2606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066" name="Google Shape;1066;p70"/>
          <p:cNvSpPr txBox="1"/>
          <p:nvPr>
            <p:ph type="title"/>
          </p:nvPr>
        </p:nvSpPr>
        <p:spPr>
          <a:xfrm>
            <a:off x="115025" y="502775"/>
            <a:ext cx="76623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Vietnamese News Articles Classification</a:t>
            </a:r>
            <a:r>
              <a:rPr lang="en" sz="3200"/>
              <a:t> - To Nguyen &amp; Ha Hoang</a:t>
            </a:r>
            <a:endParaRPr sz="3200"/>
          </a:p>
        </p:txBody>
      </p:sp>
      <p:sp>
        <p:nvSpPr>
          <p:cNvPr id="1067" name="Google Shape;1067;p70"/>
          <p:cNvSpPr txBox="1"/>
          <p:nvPr>
            <p:ph idx="5" type="title"/>
          </p:nvPr>
        </p:nvSpPr>
        <p:spPr>
          <a:xfrm>
            <a:off x="6525750" y="1193700"/>
            <a:ext cx="24126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Dataset:</a:t>
            </a:r>
            <a:r>
              <a:rPr lang="en">
                <a:solidFill>
                  <a:srgbClr val="38761D"/>
                </a:solidFill>
              </a:rPr>
              <a:t> Vijetnamske vijesti sa stranica, 30 kategorija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68" name="Google Shape;1068;p70"/>
          <p:cNvSpPr/>
          <p:nvPr/>
        </p:nvSpPr>
        <p:spPr>
          <a:xfrm rot="-5400000">
            <a:off x="7425450" y="235200"/>
            <a:ext cx="613200" cy="2519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69" name="Google Shape;1069;p70"/>
          <p:cNvGrpSpPr/>
          <p:nvPr/>
        </p:nvGrpSpPr>
        <p:grpSpPr>
          <a:xfrm>
            <a:off x="115025" y="1937440"/>
            <a:ext cx="2550283" cy="2800906"/>
            <a:chOff x="0" y="1189989"/>
            <a:chExt cx="2726700" cy="3482847"/>
          </a:xfrm>
        </p:grpSpPr>
        <p:sp>
          <p:nvSpPr>
            <p:cNvPr id="1070" name="Google Shape;1070;p70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Pretprocesiranje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1" name="Google Shape;1071;p70"/>
            <p:cNvSpPr txBox="1"/>
            <p:nvPr/>
          </p:nvSpPr>
          <p:spPr>
            <a:xfrm>
              <a:off x="121432" y="2057137"/>
              <a:ext cx="2246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Konverzija u mala slova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Uklanjanje brojeva, specijalnih znakova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Uklanjanje stop riječi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2" name="Google Shape;1072;p70"/>
          <p:cNvGrpSpPr/>
          <p:nvPr/>
        </p:nvGrpSpPr>
        <p:grpSpPr>
          <a:xfrm>
            <a:off x="2232007" y="1937268"/>
            <a:ext cx="2376878" cy="2801078"/>
            <a:chOff x="2263425" y="1189775"/>
            <a:chExt cx="2541300" cy="3483062"/>
          </a:xfrm>
        </p:grpSpPr>
        <p:sp>
          <p:nvSpPr>
            <p:cNvPr id="1073" name="Google Shape;1073;p70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Tokenizacija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0"/>
            <p:cNvSpPr txBox="1"/>
            <p:nvPr/>
          </p:nvSpPr>
          <p:spPr>
            <a:xfrm>
              <a:off x="2367984" y="2057137"/>
              <a:ext cx="2150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Korišteni BoW, N-grami i kombinacija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Generisanje više rječnika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5" name="Google Shape;1075;p70"/>
          <p:cNvGrpSpPr/>
          <p:nvPr/>
        </p:nvGrpSpPr>
        <p:grpSpPr>
          <a:xfrm>
            <a:off x="4164850" y="1937268"/>
            <a:ext cx="2376878" cy="2801078"/>
            <a:chOff x="4329974" y="1189775"/>
            <a:chExt cx="2541300" cy="3483062"/>
          </a:xfrm>
        </p:grpSpPr>
        <p:sp>
          <p:nvSpPr>
            <p:cNvPr id="1076" name="Google Shape;1076;p70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Vektorizacija i odabir značajki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7" name="Google Shape;1077;p70"/>
            <p:cNvSpPr txBox="1"/>
            <p:nvPr/>
          </p:nvSpPr>
          <p:spPr>
            <a:xfrm>
              <a:off x="4460147" y="2057137"/>
              <a:ext cx="2232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Svaki članak = vektor fiksne dužine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Korištenje TF-IDF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Sortiranje po vrijednostima i uzimanje prvih K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8" name="Google Shape;1078;p70"/>
          <p:cNvGrpSpPr/>
          <p:nvPr/>
        </p:nvGrpSpPr>
        <p:grpSpPr>
          <a:xfrm>
            <a:off x="6097895" y="1937268"/>
            <a:ext cx="2376878" cy="2801078"/>
            <a:chOff x="6396739" y="1189775"/>
            <a:chExt cx="2541300" cy="3483062"/>
          </a:xfrm>
        </p:grpSpPr>
        <p:sp>
          <p:nvSpPr>
            <p:cNvPr id="1079" name="Google Shape;1079;p70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1000">
                  <a:schemeClr val="accent1"/>
                </a:gs>
                <a:gs pos="26000">
                  <a:schemeClr val="accent3"/>
                </a:gs>
                <a:gs pos="63000">
                  <a:schemeClr val="accent4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Primjena modela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0" name="Google Shape;1080;p70"/>
            <p:cNvSpPr txBox="1"/>
            <p:nvPr/>
          </p:nvSpPr>
          <p:spPr>
            <a:xfrm>
              <a:off x="6541297" y="2057137"/>
              <a:ext cx="2290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Neuronske mreže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100 epoha sa 128 uzoraka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Testiranje sa različitim brojem slojeva, aktivacijskih funkcija, veličinama vektora, N-grama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81" name="Google Shape;1081;p70" title="neuron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3937">
            <a:off x="8054408" y="3998584"/>
            <a:ext cx="1012006" cy="1012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71"/>
          <p:cNvSpPr txBox="1"/>
          <p:nvPr>
            <p:ph type="title"/>
          </p:nvPr>
        </p:nvSpPr>
        <p:spPr>
          <a:xfrm>
            <a:off x="115025" y="502775"/>
            <a:ext cx="58290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Postignuti rezultati</a:t>
            </a:r>
            <a:endParaRPr sz="3300"/>
          </a:p>
        </p:txBody>
      </p:sp>
      <p:sp>
        <p:nvSpPr>
          <p:cNvPr id="1087" name="Google Shape;1087;p71"/>
          <p:cNvSpPr txBox="1"/>
          <p:nvPr>
            <p:ph idx="2" type="title"/>
          </p:nvPr>
        </p:nvSpPr>
        <p:spPr>
          <a:xfrm>
            <a:off x="38100" y="93150"/>
            <a:ext cx="2715300" cy="541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Elektrotehnički fakultet Sarajevo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2025/Juni</a:t>
            </a:r>
            <a:endParaRPr sz="1000"/>
          </a:p>
        </p:txBody>
      </p:sp>
      <p:sp>
        <p:nvSpPr>
          <p:cNvPr id="1088" name="Google Shape;1088;p71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113" y="1252325"/>
            <a:ext cx="3101175" cy="25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71"/>
          <p:cNvSpPr txBox="1"/>
          <p:nvPr>
            <p:ph idx="5" type="title"/>
          </p:nvPr>
        </p:nvSpPr>
        <p:spPr>
          <a:xfrm>
            <a:off x="359075" y="3861488"/>
            <a:ext cx="3742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Najbolji rezultat: Neuronske mreže sa 3 skrivena sloja, kombinacijom BoW i bigrama i veličina TF-IDF vektora K=10000</a:t>
            </a:r>
            <a:endParaRPr sz="1400">
              <a:solidFill>
                <a:srgbClr val="38761D"/>
              </a:solidFill>
            </a:endParaRPr>
          </a:p>
        </p:txBody>
      </p:sp>
      <p:pic>
        <p:nvPicPr>
          <p:cNvPr id="1091" name="Google Shape;10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375" y="1252325"/>
            <a:ext cx="30670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71"/>
          <p:cNvSpPr txBox="1"/>
          <p:nvPr>
            <p:ph idx="5" type="title"/>
          </p:nvPr>
        </p:nvSpPr>
        <p:spPr>
          <a:xfrm>
            <a:off x="4837800" y="3905163"/>
            <a:ext cx="3742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Najgori rezultat: Neuronske mreže sa </a:t>
            </a: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3 </a:t>
            </a:r>
            <a:r>
              <a:rPr b="1" lang="en" sz="140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skrivena sloja, 4-grama i veličina TF-IDF vektora K=1000</a:t>
            </a:r>
            <a:endParaRPr sz="1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